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Lst>
  <p:sldSz cx="18288000" cy="10287000"/>
  <p:notesSz cx="6858000" cy="9144000"/>
  <p:embeddedFontLst>
    <p:embeddedFont>
      <p:font typeface="Nunito" pitchFamily="2" charset="0"/>
      <p:regular r:id="rId31"/>
    </p:embeddedFont>
    <p:embeddedFont>
      <p:font typeface="Nunito Bold" panose="020B0604020202020204" charset="0"/>
      <p:regular r:id="rId32"/>
    </p:embeddedFont>
    <p:embeddedFont>
      <p:font typeface="Raleway" pitchFamily="2" charset="0"/>
      <p:regular r:id="rId33"/>
    </p:embeddedFont>
    <p:embeddedFont>
      <p:font typeface="Raleway Bold" panose="020B0604020202020204" charset="0"/>
      <p:regular r:id="rId34"/>
    </p:embeddedFont>
    <p:embeddedFont>
      <p:font typeface="Shantell Sans"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94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sv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svg"/><Relationship Id="rId9"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svg"/><Relationship Id="rId9"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sv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28.sv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087133" y="-4358028"/>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a:off x="1785143" y="8609192"/>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5" name="Freeform 5"/>
          <p:cNvSpPr/>
          <p:nvPr/>
        </p:nvSpPr>
        <p:spPr>
          <a:xfrm rot="-5400000">
            <a:off x="-5780053" y="-6387202"/>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6" name="Freeform 6"/>
          <p:cNvSpPr/>
          <p:nvPr/>
        </p:nvSpPr>
        <p:spPr>
          <a:xfrm rot="1053546">
            <a:off x="13562544" y="727344"/>
            <a:ext cx="4222035" cy="4625735"/>
          </a:xfrm>
          <a:custGeom>
            <a:avLst/>
            <a:gdLst/>
            <a:ahLst/>
            <a:cxnLst/>
            <a:rect l="l" t="t" r="r" b="b"/>
            <a:pathLst>
              <a:path w="4222035" h="4625735">
                <a:moveTo>
                  <a:pt x="0" y="0"/>
                </a:moveTo>
                <a:lnTo>
                  <a:pt x="4222035" y="0"/>
                </a:lnTo>
                <a:lnTo>
                  <a:pt x="4222035" y="4625735"/>
                </a:lnTo>
                <a:lnTo>
                  <a:pt x="0" y="462573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7" name="Freeform 7"/>
          <p:cNvSpPr/>
          <p:nvPr/>
        </p:nvSpPr>
        <p:spPr>
          <a:xfrm>
            <a:off x="11019018" y="6879192"/>
            <a:ext cx="733913" cy="932222"/>
          </a:xfrm>
          <a:custGeom>
            <a:avLst/>
            <a:gdLst/>
            <a:ahLst/>
            <a:cxnLst/>
            <a:rect l="l" t="t" r="r" b="b"/>
            <a:pathLst>
              <a:path w="733913" h="932222">
                <a:moveTo>
                  <a:pt x="0" y="0"/>
                </a:moveTo>
                <a:lnTo>
                  <a:pt x="733913" y="0"/>
                </a:lnTo>
                <a:lnTo>
                  <a:pt x="733913" y="932222"/>
                </a:lnTo>
                <a:lnTo>
                  <a:pt x="0" y="93222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866709">
            <a:off x="243878" y="8173728"/>
            <a:ext cx="1687406" cy="2169143"/>
          </a:xfrm>
          <a:custGeom>
            <a:avLst/>
            <a:gdLst/>
            <a:ahLst/>
            <a:cxnLst/>
            <a:rect l="l" t="t" r="r" b="b"/>
            <a:pathLst>
              <a:path w="1687406" h="2169143">
                <a:moveTo>
                  <a:pt x="0" y="0"/>
                </a:moveTo>
                <a:lnTo>
                  <a:pt x="1687406" y="0"/>
                </a:lnTo>
                <a:lnTo>
                  <a:pt x="1687406" y="2169144"/>
                </a:lnTo>
                <a:lnTo>
                  <a:pt x="0" y="216914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TextBox 9"/>
          <p:cNvSpPr txBox="1"/>
          <p:nvPr/>
        </p:nvSpPr>
        <p:spPr>
          <a:xfrm>
            <a:off x="1419334" y="4003796"/>
            <a:ext cx="13602878" cy="2057400"/>
          </a:xfrm>
          <a:prstGeom prst="rect">
            <a:avLst/>
          </a:prstGeom>
        </p:spPr>
        <p:txBody>
          <a:bodyPr lIns="0" tIns="0" rIns="0" bIns="0" rtlCol="0" anchor="t">
            <a:spAutoFit/>
          </a:bodyPr>
          <a:lstStyle/>
          <a:p>
            <a:pPr marL="0" lvl="0" indent="0" algn="l">
              <a:lnSpc>
                <a:spcPts val="16221"/>
              </a:lnSpc>
            </a:pPr>
            <a:r>
              <a:rPr lang="en-US" sz="13517" spc="162">
                <a:solidFill>
                  <a:srgbClr val="E68369"/>
                </a:solidFill>
                <a:latin typeface="Shantell Sans"/>
                <a:ea typeface="Shantell Sans"/>
                <a:cs typeface="Shantell Sans"/>
                <a:sym typeface="Shantell Sans"/>
              </a:rPr>
              <a:t>FestiVerse</a:t>
            </a:r>
          </a:p>
        </p:txBody>
      </p:sp>
      <p:sp>
        <p:nvSpPr>
          <p:cNvPr id="10" name="Freeform 10"/>
          <p:cNvSpPr/>
          <p:nvPr/>
        </p:nvSpPr>
        <p:spPr>
          <a:xfrm>
            <a:off x="10194233" y="5713254"/>
            <a:ext cx="4129454" cy="337864"/>
          </a:xfrm>
          <a:custGeom>
            <a:avLst/>
            <a:gdLst/>
            <a:ahLst/>
            <a:cxnLst/>
            <a:rect l="l" t="t" r="r" b="b"/>
            <a:pathLst>
              <a:path w="4129454" h="337864">
                <a:moveTo>
                  <a:pt x="0" y="0"/>
                </a:moveTo>
                <a:lnTo>
                  <a:pt x="4129454" y="0"/>
                </a:lnTo>
                <a:lnTo>
                  <a:pt x="4129454" y="337864"/>
                </a:lnTo>
                <a:lnTo>
                  <a:pt x="0" y="33786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1" name="Freeform 11"/>
          <p:cNvSpPr/>
          <p:nvPr/>
        </p:nvSpPr>
        <p:spPr>
          <a:xfrm>
            <a:off x="-1595097" y="-1576810"/>
            <a:ext cx="10398680" cy="10436631"/>
          </a:xfrm>
          <a:custGeom>
            <a:avLst/>
            <a:gdLst/>
            <a:ahLst/>
            <a:cxnLst/>
            <a:rect l="l" t="t" r="r" b="b"/>
            <a:pathLst>
              <a:path w="10398680" h="10436631">
                <a:moveTo>
                  <a:pt x="0" y="0"/>
                </a:moveTo>
                <a:lnTo>
                  <a:pt x="10398680" y="0"/>
                </a:lnTo>
                <a:lnTo>
                  <a:pt x="10398680" y="10436631"/>
                </a:lnTo>
                <a:lnTo>
                  <a:pt x="0" y="10436631"/>
                </a:lnTo>
                <a:lnTo>
                  <a:pt x="0" y="0"/>
                </a:lnTo>
                <a:close/>
              </a:path>
            </a:pathLst>
          </a:custGeom>
          <a:blipFill>
            <a:blip r:embed="rId12">
              <a:alphaModFix amt="18999"/>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1571734" y="5980668"/>
            <a:ext cx="10125577" cy="555624"/>
          </a:xfrm>
          <a:prstGeom prst="rect">
            <a:avLst/>
          </a:prstGeom>
        </p:spPr>
        <p:txBody>
          <a:bodyPr lIns="0" tIns="0" rIns="0" bIns="0" rtlCol="0" anchor="t">
            <a:spAutoFit/>
          </a:bodyPr>
          <a:lstStyle/>
          <a:p>
            <a:pPr algn="l">
              <a:lnSpc>
                <a:spcPts val="4550"/>
              </a:lnSpc>
            </a:pPr>
            <a:r>
              <a:rPr lang="en-US" sz="3500" spc="42">
                <a:solidFill>
                  <a:srgbClr val="7A230C"/>
                </a:solidFill>
                <a:latin typeface="Shantell Sans"/>
                <a:ea typeface="Shantell Sans"/>
                <a:cs typeface="Shantell Sans"/>
                <a:sym typeface="Shantell Sans"/>
              </a:rPr>
              <a:t>Discover, Connect &amp; Celebrate College Fests</a:t>
            </a:r>
          </a:p>
        </p:txBody>
      </p:sp>
      <p:sp>
        <p:nvSpPr>
          <p:cNvPr id="13" name="TextBox 13"/>
          <p:cNvSpPr txBox="1"/>
          <p:nvPr/>
        </p:nvSpPr>
        <p:spPr>
          <a:xfrm>
            <a:off x="1419334" y="1009650"/>
            <a:ext cx="9116223" cy="335279"/>
          </a:xfrm>
          <a:prstGeom prst="rect">
            <a:avLst/>
          </a:prstGeom>
        </p:spPr>
        <p:txBody>
          <a:bodyPr lIns="0" tIns="0" rIns="0" bIns="0" rtlCol="0" anchor="t">
            <a:spAutoFit/>
          </a:bodyPr>
          <a:lstStyle/>
          <a:p>
            <a:pPr algn="l">
              <a:lnSpc>
                <a:spcPts val="2730"/>
              </a:lnSpc>
            </a:pPr>
            <a:r>
              <a:rPr lang="en-US" sz="2100" b="1" spc="25">
                <a:solidFill>
                  <a:srgbClr val="1C0E04"/>
                </a:solidFill>
                <a:latin typeface="Nunito Bold"/>
                <a:ea typeface="Nunito Bold"/>
                <a:cs typeface="Nunito Bold"/>
                <a:sym typeface="Nunito Bold"/>
              </a:rPr>
              <a:t>UX CASE STUDY</a:t>
            </a:r>
          </a:p>
        </p:txBody>
      </p:sp>
      <p:sp>
        <p:nvSpPr>
          <p:cNvPr id="14" name="TextBox 14"/>
          <p:cNvSpPr txBox="1"/>
          <p:nvPr/>
        </p:nvSpPr>
        <p:spPr>
          <a:xfrm>
            <a:off x="15211235" y="8840771"/>
            <a:ext cx="2048065" cy="335279"/>
          </a:xfrm>
          <a:prstGeom prst="rect">
            <a:avLst/>
          </a:prstGeom>
        </p:spPr>
        <p:txBody>
          <a:bodyPr lIns="0" tIns="0" rIns="0" bIns="0" rtlCol="0" anchor="t">
            <a:spAutoFit/>
          </a:bodyPr>
          <a:lstStyle/>
          <a:p>
            <a:pPr algn="r">
              <a:lnSpc>
                <a:spcPts val="2730"/>
              </a:lnSpc>
            </a:pPr>
            <a:r>
              <a:rPr lang="en-US" sz="2100" spc="25">
                <a:solidFill>
                  <a:srgbClr val="1C0E04"/>
                </a:solidFill>
                <a:latin typeface="Nunito"/>
                <a:ea typeface="Nunito"/>
                <a:cs typeface="Nunito"/>
                <a:sym typeface="Nunito"/>
              </a:rPr>
              <a:t>Aprill 4,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1377053" flipH="1">
            <a:off x="15020599" y="43179"/>
            <a:ext cx="2802801" cy="3608255"/>
          </a:xfrm>
          <a:custGeom>
            <a:avLst/>
            <a:gdLst/>
            <a:ahLst/>
            <a:cxnLst/>
            <a:rect l="l" t="t" r="r" b="b"/>
            <a:pathLst>
              <a:path w="2802801" h="3608255">
                <a:moveTo>
                  <a:pt x="2802801" y="0"/>
                </a:moveTo>
                <a:lnTo>
                  <a:pt x="0" y="0"/>
                </a:lnTo>
                <a:lnTo>
                  <a:pt x="0" y="3608255"/>
                </a:lnTo>
                <a:lnTo>
                  <a:pt x="2802801" y="3608255"/>
                </a:lnTo>
                <a:lnTo>
                  <a:pt x="2802801"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5400000">
            <a:off x="4971833" y="8278454"/>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5" name="TextBox 5"/>
          <p:cNvSpPr txBox="1"/>
          <p:nvPr/>
        </p:nvSpPr>
        <p:spPr>
          <a:xfrm>
            <a:off x="1028700" y="1239715"/>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Point Of View</a:t>
            </a:r>
          </a:p>
        </p:txBody>
      </p:sp>
      <p:sp>
        <p:nvSpPr>
          <p:cNvPr id="6" name="TextBox 6"/>
          <p:cNvSpPr txBox="1"/>
          <p:nvPr/>
        </p:nvSpPr>
        <p:spPr>
          <a:xfrm>
            <a:off x="1028700" y="4907178"/>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How Might We?</a:t>
            </a:r>
          </a:p>
        </p:txBody>
      </p:sp>
      <p:sp>
        <p:nvSpPr>
          <p:cNvPr id="7" name="TextBox 7"/>
          <p:cNvSpPr txBox="1"/>
          <p:nvPr/>
        </p:nvSpPr>
        <p:spPr>
          <a:xfrm>
            <a:off x="1028700" y="2535284"/>
            <a:ext cx="14641418" cy="1581150"/>
          </a:xfrm>
          <a:prstGeom prst="rect">
            <a:avLst/>
          </a:prstGeom>
        </p:spPr>
        <p:txBody>
          <a:bodyPr lIns="0" tIns="0" rIns="0" bIns="0" rtlCol="0" anchor="t">
            <a:spAutoFit/>
          </a:bodyPr>
          <a:lstStyle/>
          <a:p>
            <a:pPr algn="l">
              <a:lnSpc>
                <a:spcPts val="4200"/>
              </a:lnSpc>
              <a:spcBef>
                <a:spcPct val="0"/>
              </a:spcBef>
            </a:pPr>
            <a:r>
              <a:rPr lang="en-US" sz="3000">
                <a:solidFill>
                  <a:srgbClr val="1C0E04"/>
                </a:solidFill>
                <a:latin typeface="Nunito"/>
                <a:ea typeface="Nunito"/>
                <a:cs typeface="Nunito"/>
                <a:sym typeface="Nunito"/>
              </a:rPr>
              <a:t>"College students who love attending fests need a reliable and centralized source to discover, evaluate, and access college events because current discovery methods are fragmented and inefficient."</a:t>
            </a:r>
          </a:p>
        </p:txBody>
      </p:sp>
      <p:sp>
        <p:nvSpPr>
          <p:cNvPr id="8" name="TextBox 8"/>
          <p:cNvSpPr txBox="1"/>
          <p:nvPr/>
        </p:nvSpPr>
        <p:spPr>
          <a:xfrm>
            <a:off x="1028700" y="6311720"/>
            <a:ext cx="14641418" cy="26479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1C0E04"/>
                </a:solidFill>
                <a:latin typeface="Nunito"/>
                <a:ea typeface="Nunito"/>
                <a:cs typeface="Nunito"/>
                <a:sym typeface="Nunito"/>
              </a:rPr>
              <a:t>How might we make fest discovery seamless across colleges?</a:t>
            </a:r>
          </a:p>
          <a:p>
            <a:pPr marL="647700" lvl="1" indent="-323850" algn="l">
              <a:lnSpc>
                <a:spcPts val="4200"/>
              </a:lnSpc>
              <a:buFont typeface="Arial"/>
              <a:buChar char="•"/>
            </a:pPr>
            <a:r>
              <a:rPr lang="en-US" sz="3000">
                <a:solidFill>
                  <a:srgbClr val="1C0E04"/>
                </a:solidFill>
                <a:latin typeface="Nunito"/>
                <a:ea typeface="Nunito"/>
                <a:cs typeface="Nunito"/>
                <a:sym typeface="Nunito"/>
              </a:rPr>
              <a:t>How might we build trust in fest info and organization?</a:t>
            </a:r>
          </a:p>
          <a:p>
            <a:pPr marL="647700" lvl="1" indent="-323850" algn="l">
              <a:lnSpc>
                <a:spcPts val="4200"/>
              </a:lnSpc>
              <a:buFont typeface="Arial"/>
              <a:buChar char="•"/>
            </a:pPr>
            <a:r>
              <a:rPr lang="en-US" sz="3000">
                <a:solidFill>
                  <a:srgbClr val="1C0E04"/>
                </a:solidFill>
                <a:latin typeface="Nunito"/>
                <a:ea typeface="Nunito"/>
                <a:cs typeface="Nunito"/>
                <a:sym typeface="Nunito"/>
              </a:rPr>
              <a:t>How might we simplify PR for event organizers?</a:t>
            </a:r>
          </a:p>
          <a:p>
            <a:pPr marL="647700" lvl="1" indent="-323850" algn="l">
              <a:lnSpc>
                <a:spcPts val="4200"/>
              </a:lnSpc>
              <a:buFont typeface="Arial"/>
              <a:buChar char="•"/>
            </a:pPr>
            <a:r>
              <a:rPr lang="en-US" sz="3000">
                <a:solidFill>
                  <a:srgbClr val="1C0E04"/>
                </a:solidFill>
                <a:latin typeface="Nunito"/>
                <a:ea typeface="Nunito"/>
                <a:cs typeface="Nunito"/>
                <a:sym typeface="Nunito"/>
              </a:rPr>
              <a:t>How might we help students manage participation better?</a:t>
            </a:r>
          </a:p>
          <a:p>
            <a:pPr algn="l">
              <a:lnSpc>
                <a:spcPts val="4200"/>
              </a:lnSpc>
              <a:spcBef>
                <a:spcPct val="0"/>
              </a:spcBef>
            </a:pPr>
            <a:endParaRPr lang="en-US" sz="3000">
              <a:solidFill>
                <a:srgbClr val="1C0E04"/>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1377053" flipH="1">
            <a:off x="15020599" y="43179"/>
            <a:ext cx="2802801" cy="3608255"/>
          </a:xfrm>
          <a:custGeom>
            <a:avLst/>
            <a:gdLst/>
            <a:ahLst/>
            <a:cxnLst/>
            <a:rect l="l" t="t" r="r" b="b"/>
            <a:pathLst>
              <a:path w="2802801" h="3608255">
                <a:moveTo>
                  <a:pt x="2802801" y="0"/>
                </a:moveTo>
                <a:lnTo>
                  <a:pt x="0" y="0"/>
                </a:lnTo>
                <a:lnTo>
                  <a:pt x="0" y="3608255"/>
                </a:lnTo>
                <a:lnTo>
                  <a:pt x="2802801" y="3608255"/>
                </a:lnTo>
                <a:lnTo>
                  <a:pt x="2802801"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5400000">
            <a:off x="4971833" y="8278454"/>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pic>
        <p:nvPicPr>
          <p:cNvPr id="5" name="Picture 5"/>
          <p:cNvPicPr>
            <a:picLocks noChangeAspect="1"/>
          </p:cNvPicPr>
          <p:nvPr/>
        </p:nvPicPr>
        <p:blipFill>
          <a:blip r:embed="rId6"/>
          <a:stretch>
            <a:fillRect/>
          </a:stretch>
        </p:blipFill>
        <p:spPr>
          <a:xfrm>
            <a:off x="-422750" y="2385670"/>
            <a:ext cx="7061188" cy="6328600"/>
          </a:xfrm>
          <a:prstGeom prst="rect">
            <a:avLst/>
          </a:prstGeom>
        </p:spPr>
      </p:pic>
      <p:sp>
        <p:nvSpPr>
          <p:cNvPr id="6" name="Freeform 6"/>
          <p:cNvSpPr/>
          <p:nvPr/>
        </p:nvSpPr>
        <p:spPr>
          <a:xfrm>
            <a:off x="7642475" y="3804444"/>
            <a:ext cx="9331075" cy="2985389"/>
          </a:xfrm>
          <a:custGeom>
            <a:avLst/>
            <a:gdLst/>
            <a:ahLst/>
            <a:cxnLst/>
            <a:rect l="l" t="t" r="r" b="b"/>
            <a:pathLst>
              <a:path w="9331075" h="2985389">
                <a:moveTo>
                  <a:pt x="0" y="0"/>
                </a:moveTo>
                <a:lnTo>
                  <a:pt x="9331075" y="0"/>
                </a:lnTo>
                <a:lnTo>
                  <a:pt x="9331075" y="2985389"/>
                </a:lnTo>
                <a:lnTo>
                  <a:pt x="0" y="2985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028700" y="1239715"/>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Style Guide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3491599">
            <a:off x="-2751748" y="672985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TextBox 4"/>
          <p:cNvSpPr txBox="1"/>
          <p:nvPr/>
        </p:nvSpPr>
        <p:spPr>
          <a:xfrm>
            <a:off x="1028700" y="572965"/>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Typography</a:t>
            </a:r>
          </a:p>
        </p:txBody>
      </p:sp>
      <p:grpSp>
        <p:nvGrpSpPr>
          <p:cNvPr id="5" name="Group 5"/>
          <p:cNvGrpSpPr/>
          <p:nvPr/>
        </p:nvGrpSpPr>
        <p:grpSpPr>
          <a:xfrm>
            <a:off x="1004299" y="2169133"/>
            <a:ext cx="6666282" cy="2428875"/>
            <a:chOff x="0" y="0"/>
            <a:chExt cx="8888376" cy="3238500"/>
          </a:xfrm>
        </p:grpSpPr>
        <p:sp>
          <p:nvSpPr>
            <p:cNvPr id="6" name="TextBox 6"/>
            <p:cNvSpPr txBox="1"/>
            <p:nvPr/>
          </p:nvSpPr>
          <p:spPr>
            <a:xfrm>
              <a:off x="0" y="0"/>
              <a:ext cx="3777473" cy="3238500"/>
            </a:xfrm>
            <a:prstGeom prst="rect">
              <a:avLst/>
            </a:prstGeom>
          </p:spPr>
          <p:txBody>
            <a:bodyPr lIns="0" tIns="0" rIns="0" bIns="0" rtlCol="0" anchor="t">
              <a:spAutoFit/>
            </a:bodyPr>
            <a:lstStyle/>
            <a:p>
              <a:pPr marL="0" lvl="0" indent="0" algn="l">
                <a:lnSpc>
                  <a:spcPts val="19199"/>
                </a:lnSpc>
              </a:pPr>
              <a:r>
                <a:rPr lang="en-US" sz="15999" spc="191">
                  <a:solidFill>
                    <a:srgbClr val="E3C795"/>
                  </a:solidFill>
                  <a:latin typeface="Raleway"/>
                  <a:ea typeface="Raleway"/>
                  <a:cs typeface="Raleway"/>
                  <a:sym typeface="Raleway"/>
                </a:rPr>
                <a:t>Aa</a:t>
              </a:r>
            </a:p>
          </p:txBody>
        </p:sp>
        <p:sp>
          <p:nvSpPr>
            <p:cNvPr id="7" name="TextBox 7"/>
            <p:cNvSpPr txBox="1"/>
            <p:nvPr/>
          </p:nvSpPr>
          <p:spPr>
            <a:xfrm>
              <a:off x="4041854" y="936767"/>
              <a:ext cx="4833822" cy="619125"/>
            </a:xfrm>
            <a:prstGeom prst="rect">
              <a:avLst/>
            </a:prstGeom>
          </p:spPr>
          <p:txBody>
            <a:bodyPr lIns="0" tIns="0" rIns="0" bIns="0" rtlCol="0" anchor="t">
              <a:spAutoFit/>
            </a:bodyPr>
            <a:lstStyle/>
            <a:p>
              <a:pPr marL="0" lvl="0" indent="0" algn="l">
                <a:lnSpc>
                  <a:spcPts val="3600"/>
                </a:lnSpc>
              </a:pPr>
              <a:r>
                <a:rPr lang="en-US" sz="3000" spc="36">
                  <a:solidFill>
                    <a:srgbClr val="7A230C"/>
                  </a:solidFill>
                  <a:latin typeface="Raleway"/>
                  <a:ea typeface="Raleway"/>
                  <a:cs typeface="Raleway"/>
                  <a:sym typeface="Raleway"/>
                </a:rPr>
                <a:t>Typeface : </a:t>
              </a:r>
              <a:r>
                <a:rPr lang="en-US" sz="3000" b="1" spc="36">
                  <a:solidFill>
                    <a:srgbClr val="7A230C"/>
                  </a:solidFill>
                  <a:latin typeface="Raleway Bold"/>
                  <a:ea typeface="Raleway Bold"/>
                  <a:cs typeface="Raleway Bold"/>
                  <a:sym typeface="Raleway Bold"/>
                </a:rPr>
                <a:t>Raleway</a:t>
              </a:r>
            </a:p>
          </p:txBody>
        </p:sp>
        <p:sp>
          <p:nvSpPr>
            <p:cNvPr id="8" name="TextBox 8"/>
            <p:cNvSpPr txBox="1"/>
            <p:nvPr/>
          </p:nvSpPr>
          <p:spPr>
            <a:xfrm>
              <a:off x="4054554" y="1571625"/>
              <a:ext cx="4833822" cy="619125"/>
            </a:xfrm>
            <a:prstGeom prst="rect">
              <a:avLst/>
            </a:prstGeom>
          </p:spPr>
          <p:txBody>
            <a:bodyPr lIns="0" tIns="0" rIns="0" bIns="0" rtlCol="0" anchor="t">
              <a:spAutoFit/>
            </a:bodyPr>
            <a:lstStyle/>
            <a:p>
              <a:pPr marL="0" lvl="0" indent="0" algn="l">
                <a:lnSpc>
                  <a:spcPts val="3600"/>
                </a:lnSpc>
              </a:pPr>
              <a:r>
                <a:rPr lang="en-US" sz="3000" spc="36">
                  <a:solidFill>
                    <a:srgbClr val="7A230C"/>
                  </a:solidFill>
                  <a:latin typeface="Raleway"/>
                  <a:ea typeface="Raleway"/>
                  <a:cs typeface="Raleway"/>
                  <a:sym typeface="Raleway"/>
                </a:rPr>
                <a:t>Font : </a:t>
              </a:r>
              <a:r>
                <a:rPr lang="en-US" sz="3000" b="1" spc="36">
                  <a:solidFill>
                    <a:srgbClr val="7A230C"/>
                  </a:solidFill>
                  <a:latin typeface="Raleway Bold"/>
                  <a:ea typeface="Raleway Bold"/>
                  <a:cs typeface="Raleway Bold"/>
                  <a:sym typeface="Raleway Bold"/>
                </a:rPr>
                <a:t>Regular</a:t>
              </a:r>
            </a:p>
          </p:txBody>
        </p:sp>
      </p:grpSp>
      <p:grpSp>
        <p:nvGrpSpPr>
          <p:cNvPr id="9" name="Group 9"/>
          <p:cNvGrpSpPr/>
          <p:nvPr/>
        </p:nvGrpSpPr>
        <p:grpSpPr>
          <a:xfrm>
            <a:off x="4628815" y="4458691"/>
            <a:ext cx="6711231" cy="2428875"/>
            <a:chOff x="0" y="0"/>
            <a:chExt cx="8948308" cy="3238500"/>
          </a:xfrm>
        </p:grpSpPr>
        <p:sp>
          <p:nvSpPr>
            <p:cNvPr id="10" name="TextBox 10"/>
            <p:cNvSpPr txBox="1"/>
            <p:nvPr/>
          </p:nvSpPr>
          <p:spPr>
            <a:xfrm>
              <a:off x="4101787" y="758442"/>
              <a:ext cx="4833822" cy="619125"/>
            </a:xfrm>
            <a:prstGeom prst="rect">
              <a:avLst/>
            </a:prstGeom>
          </p:spPr>
          <p:txBody>
            <a:bodyPr lIns="0" tIns="0" rIns="0" bIns="0" rtlCol="0" anchor="t">
              <a:spAutoFit/>
            </a:bodyPr>
            <a:lstStyle/>
            <a:p>
              <a:pPr marL="0" lvl="0" indent="0" algn="l">
                <a:lnSpc>
                  <a:spcPts val="3600"/>
                </a:lnSpc>
              </a:pPr>
              <a:r>
                <a:rPr lang="en-US" sz="3000" spc="36">
                  <a:solidFill>
                    <a:srgbClr val="7A230C"/>
                  </a:solidFill>
                  <a:latin typeface="Raleway"/>
                  <a:ea typeface="Raleway"/>
                  <a:cs typeface="Raleway"/>
                  <a:sym typeface="Raleway"/>
                </a:rPr>
                <a:t>Typeface :</a:t>
              </a:r>
              <a:r>
                <a:rPr lang="en-US" sz="3000" b="1" spc="36">
                  <a:solidFill>
                    <a:srgbClr val="7A230C"/>
                  </a:solidFill>
                  <a:latin typeface="Raleway Bold"/>
                  <a:ea typeface="Raleway Bold"/>
                  <a:cs typeface="Raleway Bold"/>
                  <a:sym typeface="Raleway Bold"/>
                </a:rPr>
                <a:t> Nunito</a:t>
              </a:r>
            </a:p>
          </p:txBody>
        </p:sp>
        <p:sp>
          <p:nvSpPr>
            <p:cNvPr id="11" name="TextBox 11"/>
            <p:cNvSpPr txBox="1"/>
            <p:nvPr/>
          </p:nvSpPr>
          <p:spPr>
            <a:xfrm>
              <a:off x="4114487" y="1393300"/>
              <a:ext cx="4833822" cy="619125"/>
            </a:xfrm>
            <a:prstGeom prst="rect">
              <a:avLst/>
            </a:prstGeom>
          </p:spPr>
          <p:txBody>
            <a:bodyPr lIns="0" tIns="0" rIns="0" bIns="0" rtlCol="0" anchor="t">
              <a:spAutoFit/>
            </a:bodyPr>
            <a:lstStyle/>
            <a:p>
              <a:pPr marL="0" lvl="0" indent="0" algn="l">
                <a:lnSpc>
                  <a:spcPts val="3600"/>
                </a:lnSpc>
              </a:pPr>
              <a:r>
                <a:rPr lang="en-US" sz="3000" spc="36">
                  <a:solidFill>
                    <a:srgbClr val="7A230C"/>
                  </a:solidFill>
                  <a:latin typeface="Raleway"/>
                  <a:ea typeface="Raleway"/>
                  <a:cs typeface="Raleway"/>
                  <a:sym typeface="Raleway"/>
                </a:rPr>
                <a:t>Font : </a:t>
              </a:r>
              <a:r>
                <a:rPr lang="en-US" sz="3000" b="1" spc="36">
                  <a:solidFill>
                    <a:srgbClr val="7A230C"/>
                  </a:solidFill>
                  <a:latin typeface="Raleway Bold"/>
                  <a:ea typeface="Raleway Bold"/>
                  <a:cs typeface="Raleway Bold"/>
                  <a:sym typeface="Raleway Bold"/>
                </a:rPr>
                <a:t>Medium</a:t>
              </a:r>
            </a:p>
          </p:txBody>
        </p:sp>
        <p:sp>
          <p:nvSpPr>
            <p:cNvPr id="12" name="TextBox 12"/>
            <p:cNvSpPr txBox="1"/>
            <p:nvPr/>
          </p:nvSpPr>
          <p:spPr>
            <a:xfrm>
              <a:off x="0" y="0"/>
              <a:ext cx="3871938" cy="3238500"/>
            </a:xfrm>
            <a:prstGeom prst="rect">
              <a:avLst/>
            </a:prstGeom>
          </p:spPr>
          <p:txBody>
            <a:bodyPr lIns="0" tIns="0" rIns="0" bIns="0" rtlCol="0" anchor="t">
              <a:spAutoFit/>
            </a:bodyPr>
            <a:lstStyle/>
            <a:p>
              <a:pPr marL="0" lvl="0" indent="0" algn="l">
                <a:lnSpc>
                  <a:spcPts val="19199"/>
                </a:lnSpc>
              </a:pPr>
              <a:r>
                <a:rPr lang="en-US" sz="15999" spc="191">
                  <a:solidFill>
                    <a:srgbClr val="E3C795"/>
                  </a:solidFill>
                  <a:latin typeface="Nunito"/>
                  <a:ea typeface="Nunito"/>
                  <a:cs typeface="Nunito"/>
                  <a:sym typeface="Nunito"/>
                </a:rPr>
                <a:t>Aa</a:t>
              </a:r>
            </a:p>
          </p:txBody>
        </p:sp>
      </p:grpSp>
      <p:grpSp>
        <p:nvGrpSpPr>
          <p:cNvPr id="13" name="Group 13"/>
          <p:cNvGrpSpPr/>
          <p:nvPr/>
        </p:nvGrpSpPr>
        <p:grpSpPr>
          <a:xfrm>
            <a:off x="8307543" y="6816150"/>
            <a:ext cx="8019207" cy="2428875"/>
            <a:chOff x="0" y="0"/>
            <a:chExt cx="10692275" cy="3238500"/>
          </a:xfrm>
        </p:grpSpPr>
        <p:sp>
          <p:nvSpPr>
            <p:cNvPr id="14" name="TextBox 14"/>
            <p:cNvSpPr txBox="1"/>
            <p:nvPr/>
          </p:nvSpPr>
          <p:spPr>
            <a:xfrm>
              <a:off x="4161719" y="1013138"/>
              <a:ext cx="6530556" cy="619125"/>
            </a:xfrm>
            <a:prstGeom prst="rect">
              <a:avLst/>
            </a:prstGeom>
          </p:spPr>
          <p:txBody>
            <a:bodyPr lIns="0" tIns="0" rIns="0" bIns="0" rtlCol="0" anchor="t">
              <a:spAutoFit/>
            </a:bodyPr>
            <a:lstStyle/>
            <a:p>
              <a:pPr marL="0" lvl="0" indent="0" algn="l">
                <a:lnSpc>
                  <a:spcPts val="3600"/>
                </a:lnSpc>
              </a:pPr>
              <a:r>
                <a:rPr lang="en-US" sz="3000" spc="36">
                  <a:solidFill>
                    <a:srgbClr val="7A230C"/>
                  </a:solidFill>
                  <a:latin typeface="Raleway"/>
                  <a:ea typeface="Raleway"/>
                  <a:cs typeface="Raleway"/>
                  <a:sym typeface="Raleway"/>
                </a:rPr>
                <a:t>Typeface :</a:t>
              </a:r>
              <a:r>
                <a:rPr lang="en-US" sz="3000" b="1" spc="36">
                  <a:solidFill>
                    <a:srgbClr val="7A230C"/>
                  </a:solidFill>
                  <a:latin typeface="Raleway Bold"/>
                  <a:ea typeface="Raleway Bold"/>
                  <a:cs typeface="Raleway Bold"/>
                  <a:sym typeface="Raleway Bold"/>
                </a:rPr>
                <a:t> Shantell Sans</a:t>
              </a:r>
            </a:p>
          </p:txBody>
        </p:sp>
        <p:sp>
          <p:nvSpPr>
            <p:cNvPr id="15" name="TextBox 15"/>
            <p:cNvSpPr txBox="1"/>
            <p:nvPr/>
          </p:nvSpPr>
          <p:spPr>
            <a:xfrm>
              <a:off x="4174419" y="1647995"/>
              <a:ext cx="4833822" cy="619125"/>
            </a:xfrm>
            <a:prstGeom prst="rect">
              <a:avLst/>
            </a:prstGeom>
          </p:spPr>
          <p:txBody>
            <a:bodyPr lIns="0" tIns="0" rIns="0" bIns="0" rtlCol="0" anchor="t">
              <a:spAutoFit/>
            </a:bodyPr>
            <a:lstStyle/>
            <a:p>
              <a:pPr marL="0" lvl="0" indent="0" algn="l">
                <a:lnSpc>
                  <a:spcPts val="3600"/>
                </a:lnSpc>
              </a:pPr>
              <a:r>
                <a:rPr lang="en-US" sz="3000" spc="36">
                  <a:solidFill>
                    <a:srgbClr val="7A230C"/>
                  </a:solidFill>
                  <a:latin typeface="Raleway"/>
                  <a:ea typeface="Raleway"/>
                  <a:cs typeface="Raleway"/>
                  <a:sym typeface="Raleway"/>
                </a:rPr>
                <a:t>Font : </a:t>
              </a:r>
              <a:r>
                <a:rPr lang="en-US" sz="3000" b="1" spc="36">
                  <a:solidFill>
                    <a:srgbClr val="7A230C"/>
                  </a:solidFill>
                  <a:latin typeface="Raleway Bold"/>
                  <a:ea typeface="Raleway Bold"/>
                  <a:cs typeface="Raleway Bold"/>
                  <a:sym typeface="Raleway Bold"/>
                </a:rPr>
                <a:t>Medium</a:t>
              </a:r>
            </a:p>
          </p:txBody>
        </p:sp>
        <p:sp>
          <p:nvSpPr>
            <p:cNvPr id="16" name="TextBox 16"/>
            <p:cNvSpPr txBox="1"/>
            <p:nvPr/>
          </p:nvSpPr>
          <p:spPr>
            <a:xfrm>
              <a:off x="0" y="9525"/>
              <a:ext cx="3871938" cy="3228975"/>
            </a:xfrm>
            <a:prstGeom prst="rect">
              <a:avLst/>
            </a:prstGeom>
          </p:spPr>
          <p:txBody>
            <a:bodyPr lIns="0" tIns="0" rIns="0" bIns="0" rtlCol="0" anchor="t">
              <a:spAutoFit/>
            </a:bodyPr>
            <a:lstStyle/>
            <a:p>
              <a:pPr marL="0" lvl="0" indent="0" algn="l">
                <a:lnSpc>
                  <a:spcPts val="19199"/>
                </a:lnSpc>
              </a:pPr>
              <a:r>
                <a:rPr lang="en-US" sz="15999" spc="191">
                  <a:solidFill>
                    <a:srgbClr val="E3C795"/>
                  </a:solidFill>
                  <a:latin typeface="Shantell Sans"/>
                  <a:ea typeface="Shantell Sans"/>
                  <a:cs typeface="Shantell Sans"/>
                  <a:sym typeface="Shantell Sans"/>
                </a:rPr>
                <a:t>Aa</a:t>
              </a:r>
            </a:p>
          </p:txBody>
        </p:sp>
      </p:grpSp>
      <p:sp>
        <p:nvSpPr>
          <p:cNvPr id="17" name="Freeform 17"/>
          <p:cNvSpPr/>
          <p:nvPr/>
        </p:nvSpPr>
        <p:spPr>
          <a:xfrm>
            <a:off x="1004299" y="4463537"/>
            <a:ext cx="3664653" cy="394213"/>
          </a:xfrm>
          <a:custGeom>
            <a:avLst/>
            <a:gdLst/>
            <a:ahLst/>
            <a:cxnLst/>
            <a:rect l="l" t="t" r="r" b="b"/>
            <a:pathLst>
              <a:path w="3664653" h="394213">
                <a:moveTo>
                  <a:pt x="0" y="0"/>
                </a:moveTo>
                <a:lnTo>
                  <a:pt x="3664653" y="0"/>
                </a:lnTo>
                <a:lnTo>
                  <a:pt x="3664653" y="394213"/>
                </a:lnTo>
                <a:lnTo>
                  <a:pt x="0" y="3942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8" name="Freeform 18"/>
          <p:cNvSpPr/>
          <p:nvPr/>
        </p:nvSpPr>
        <p:spPr>
          <a:xfrm>
            <a:off x="4628815" y="6714293"/>
            <a:ext cx="3664653" cy="394213"/>
          </a:xfrm>
          <a:custGeom>
            <a:avLst/>
            <a:gdLst/>
            <a:ahLst/>
            <a:cxnLst/>
            <a:rect l="l" t="t" r="r" b="b"/>
            <a:pathLst>
              <a:path w="3664653" h="394213">
                <a:moveTo>
                  <a:pt x="0" y="0"/>
                </a:moveTo>
                <a:lnTo>
                  <a:pt x="3664653" y="0"/>
                </a:lnTo>
                <a:lnTo>
                  <a:pt x="3664653" y="394213"/>
                </a:lnTo>
                <a:lnTo>
                  <a:pt x="0" y="3942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Freeform 19"/>
          <p:cNvSpPr/>
          <p:nvPr/>
        </p:nvSpPr>
        <p:spPr>
          <a:xfrm>
            <a:off x="8462316" y="9061194"/>
            <a:ext cx="3664653" cy="394213"/>
          </a:xfrm>
          <a:custGeom>
            <a:avLst/>
            <a:gdLst/>
            <a:ahLst/>
            <a:cxnLst/>
            <a:rect l="l" t="t" r="r" b="b"/>
            <a:pathLst>
              <a:path w="3664653" h="394213">
                <a:moveTo>
                  <a:pt x="0" y="0"/>
                </a:moveTo>
                <a:lnTo>
                  <a:pt x="3664653" y="0"/>
                </a:lnTo>
                <a:lnTo>
                  <a:pt x="3664653" y="394212"/>
                </a:lnTo>
                <a:lnTo>
                  <a:pt x="0" y="39421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20" name="Freeform 20"/>
          <p:cNvSpPr/>
          <p:nvPr/>
        </p:nvSpPr>
        <p:spPr>
          <a:xfrm>
            <a:off x="10001981" y="-1739495"/>
            <a:ext cx="10398680" cy="10436631"/>
          </a:xfrm>
          <a:custGeom>
            <a:avLst/>
            <a:gdLst/>
            <a:ahLst/>
            <a:cxnLst/>
            <a:rect l="l" t="t" r="r" b="b"/>
            <a:pathLst>
              <a:path w="10398680" h="10436631">
                <a:moveTo>
                  <a:pt x="0" y="0"/>
                </a:moveTo>
                <a:lnTo>
                  <a:pt x="10398680" y="0"/>
                </a:lnTo>
                <a:lnTo>
                  <a:pt x="10398680" y="10436631"/>
                </a:lnTo>
                <a:lnTo>
                  <a:pt x="0" y="10436631"/>
                </a:lnTo>
                <a:lnTo>
                  <a:pt x="0" y="0"/>
                </a:lnTo>
                <a:close/>
              </a:path>
            </a:pathLst>
          </a:custGeom>
          <a:blipFill>
            <a:blip r:embed="rId6">
              <a:alphaModFix amt="12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4599931" y="5143500"/>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a:off x="10514892" y="550766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5" name="Freeform 5"/>
          <p:cNvSpPr/>
          <p:nvPr/>
        </p:nvSpPr>
        <p:spPr>
          <a:xfrm rot="-5400000">
            <a:off x="5394382" y="-5697639"/>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6" name="Freeform 6"/>
          <p:cNvSpPr/>
          <p:nvPr/>
        </p:nvSpPr>
        <p:spPr>
          <a:xfrm>
            <a:off x="1936099" y="0"/>
            <a:ext cx="14279489" cy="10386147"/>
          </a:xfrm>
          <a:custGeom>
            <a:avLst/>
            <a:gdLst/>
            <a:ahLst/>
            <a:cxnLst/>
            <a:rect l="l" t="t" r="r" b="b"/>
            <a:pathLst>
              <a:path w="14279489" h="10386147">
                <a:moveTo>
                  <a:pt x="0" y="0"/>
                </a:moveTo>
                <a:lnTo>
                  <a:pt x="14279489" y="0"/>
                </a:lnTo>
                <a:lnTo>
                  <a:pt x="14279489" y="10386147"/>
                </a:lnTo>
                <a:lnTo>
                  <a:pt x="0" y="103861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064882" y="5571885"/>
            <a:ext cx="3664653" cy="394213"/>
          </a:xfrm>
          <a:custGeom>
            <a:avLst/>
            <a:gdLst/>
            <a:ahLst/>
            <a:cxnLst/>
            <a:rect l="l" t="t" r="r" b="b"/>
            <a:pathLst>
              <a:path w="3664653" h="394213">
                <a:moveTo>
                  <a:pt x="0" y="0"/>
                </a:moveTo>
                <a:lnTo>
                  <a:pt x="3664653" y="0"/>
                </a:lnTo>
                <a:lnTo>
                  <a:pt x="3664653" y="394213"/>
                </a:lnTo>
                <a:lnTo>
                  <a:pt x="0" y="3942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3922001" y="4200285"/>
            <a:ext cx="10800333" cy="1371600"/>
          </a:xfrm>
          <a:prstGeom prst="rect">
            <a:avLst/>
          </a:prstGeom>
        </p:spPr>
        <p:txBody>
          <a:bodyPr lIns="0" tIns="0" rIns="0" bIns="0" rtlCol="0" anchor="t">
            <a:spAutoFit/>
          </a:bodyPr>
          <a:lstStyle/>
          <a:p>
            <a:pPr marL="0" lvl="0" indent="0" algn="ctr">
              <a:lnSpc>
                <a:spcPts val="10829"/>
              </a:lnSpc>
              <a:spcBef>
                <a:spcPct val="0"/>
              </a:spcBef>
            </a:pPr>
            <a:r>
              <a:rPr lang="en-US" sz="9024" spc="108">
                <a:solidFill>
                  <a:srgbClr val="E68369"/>
                </a:solidFill>
                <a:latin typeface="Shantell Sans"/>
                <a:ea typeface="Shantell Sans"/>
                <a:cs typeface="Shantell Sans"/>
                <a:sym typeface="Shantell Sans"/>
              </a:rPr>
              <a:t>User Journey Map</a:t>
            </a:r>
          </a:p>
        </p:txBody>
      </p:sp>
      <p:sp>
        <p:nvSpPr>
          <p:cNvPr id="5" name="Freeform 5"/>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6" name="Freeform 6"/>
          <p:cNvSpPr/>
          <p:nvPr/>
        </p:nvSpPr>
        <p:spPr>
          <a:xfrm rot="-2004604">
            <a:off x="-1624199" y="704495"/>
            <a:ext cx="6069333" cy="1489745"/>
          </a:xfrm>
          <a:custGeom>
            <a:avLst/>
            <a:gdLst/>
            <a:ahLst/>
            <a:cxnLst/>
            <a:rect l="l" t="t" r="r" b="b"/>
            <a:pathLst>
              <a:path w="6069333" h="1489745">
                <a:moveTo>
                  <a:pt x="0" y="0"/>
                </a:moveTo>
                <a:lnTo>
                  <a:pt x="6069333" y="0"/>
                </a:lnTo>
                <a:lnTo>
                  <a:pt x="6069333" y="1489745"/>
                </a:lnTo>
                <a:lnTo>
                  <a:pt x="0" y="1489745"/>
                </a:lnTo>
                <a:lnTo>
                  <a:pt x="0" y="0"/>
                </a:lnTo>
                <a:close/>
              </a:path>
            </a:pathLst>
          </a:custGeom>
          <a:blipFill>
            <a:blip r:embed="rId6">
              <a:alphaModFix amt="46000"/>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9145553">
            <a:off x="-902812" y="7913265"/>
            <a:ext cx="3863025" cy="2690070"/>
          </a:xfrm>
          <a:custGeom>
            <a:avLst/>
            <a:gdLst/>
            <a:ahLst/>
            <a:cxnLst/>
            <a:rect l="l" t="t" r="r" b="b"/>
            <a:pathLst>
              <a:path w="3863025" h="2690070">
                <a:moveTo>
                  <a:pt x="0" y="0"/>
                </a:moveTo>
                <a:lnTo>
                  <a:pt x="3863024" y="0"/>
                </a:lnTo>
                <a:lnTo>
                  <a:pt x="3863024" y="2690070"/>
                </a:lnTo>
                <a:lnTo>
                  <a:pt x="0" y="2690070"/>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4599931" y="5143500"/>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a:off x="10514892" y="550766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5" name="Freeform 5"/>
          <p:cNvSpPr/>
          <p:nvPr/>
        </p:nvSpPr>
        <p:spPr>
          <a:xfrm rot="-5400000">
            <a:off x="5394382" y="-5697639"/>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6" name="Freeform 6"/>
          <p:cNvSpPr/>
          <p:nvPr/>
        </p:nvSpPr>
        <p:spPr>
          <a:xfrm>
            <a:off x="1450228" y="191907"/>
            <a:ext cx="15387543" cy="9865085"/>
          </a:xfrm>
          <a:custGeom>
            <a:avLst/>
            <a:gdLst/>
            <a:ahLst/>
            <a:cxnLst/>
            <a:rect l="l" t="t" r="r" b="b"/>
            <a:pathLst>
              <a:path w="15387543" h="9865085">
                <a:moveTo>
                  <a:pt x="0" y="0"/>
                </a:moveTo>
                <a:lnTo>
                  <a:pt x="15387544" y="0"/>
                </a:lnTo>
                <a:lnTo>
                  <a:pt x="15387544" y="9865086"/>
                </a:lnTo>
                <a:lnTo>
                  <a:pt x="0" y="9865086"/>
                </a:lnTo>
                <a:lnTo>
                  <a:pt x="0" y="0"/>
                </a:lnTo>
                <a:close/>
              </a:path>
            </a:pathLst>
          </a:custGeom>
          <a:blipFill>
            <a:blip r:embed="rId4"/>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064882" y="5476635"/>
            <a:ext cx="3664653" cy="394213"/>
          </a:xfrm>
          <a:custGeom>
            <a:avLst/>
            <a:gdLst/>
            <a:ahLst/>
            <a:cxnLst/>
            <a:rect l="l" t="t" r="r" b="b"/>
            <a:pathLst>
              <a:path w="3664653" h="394213">
                <a:moveTo>
                  <a:pt x="0" y="0"/>
                </a:moveTo>
                <a:lnTo>
                  <a:pt x="3664653" y="0"/>
                </a:lnTo>
                <a:lnTo>
                  <a:pt x="3664653" y="394213"/>
                </a:lnTo>
                <a:lnTo>
                  <a:pt x="0" y="3942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3922001" y="4105035"/>
            <a:ext cx="10800333" cy="1371600"/>
          </a:xfrm>
          <a:prstGeom prst="rect">
            <a:avLst/>
          </a:prstGeom>
        </p:spPr>
        <p:txBody>
          <a:bodyPr lIns="0" tIns="0" rIns="0" bIns="0" rtlCol="0" anchor="t">
            <a:spAutoFit/>
          </a:bodyPr>
          <a:lstStyle/>
          <a:p>
            <a:pPr marL="0" lvl="0" indent="0" algn="ctr">
              <a:lnSpc>
                <a:spcPts val="10829"/>
              </a:lnSpc>
              <a:spcBef>
                <a:spcPct val="0"/>
              </a:spcBef>
            </a:pPr>
            <a:r>
              <a:rPr lang="en-US" sz="9024" spc="108">
                <a:solidFill>
                  <a:srgbClr val="E68369"/>
                </a:solidFill>
                <a:latin typeface="Shantell Sans"/>
                <a:ea typeface="Shantell Sans"/>
                <a:cs typeface="Shantell Sans"/>
                <a:sym typeface="Shantell Sans"/>
              </a:rPr>
              <a:t>Flowchart</a:t>
            </a:r>
          </a:p>
        </p:txBody>
      </p:sp>
      <p:sp>
        <p:nvSpPr>
          <p:cNvPr id="5" name="Freeform 5"/>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6" name="Freeform 6"/>
          <p:cNvSpPr/>
          <p:nvPr/>
        </p:nvSpPr>
        <p:spPr>
          <a:xfrm rot="-2004604">
            <a:off x="-1595624" y="704495"/>
            <a:ext cx="6069333" cy="1489745"/>
          </a:xfrm>
          <a:custGeom>
            <a:avLst/>
            <a:gdLst/>
            <a:ahLst/>
            <a:cxnLst/>
            <a:rect l="l" t="t" r="r" b="b"/>
            <a:pathLst>
              <a:path w="6069333" h="1489745">
                <a:moveTo>
                  <a:pt x="0" y="0"/>
                </a:moveTo>
                <a:lnTo>
                  <a:pt x="6069333" y="0"/>
                </a:lnTo>
                <a:lnTo>
                  <a:pt x="6069333" y="1489745"/>
                </a:lnTo>
                <a:lnTo>
                  <a:pt x="0" y="1489745"/>
                </a:lnTo>
                <a:lnTo>
                  <a:pt x="0" y="0"/>
                </a:lnTo>
                <a:close/>
              </a:path>
            </a:pathLst>
          </a:custGeom>
          <a:blipFill>
            <a:blip r:embed="rId6">
              <a:alphaModFix amt="46000"/>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9145553">
            <a:off x="-902812" y="7913265"/>
            <a:ext cx="3863025" cy="2690070"/>
          </a:xfrm>
          <a:custGeom>
            <a:avLst/>
            <a:gdLst/>
            <a:ahLst/>
            <a:cxnLst/>
            <a:rect l="l" t="t" r="r" b="b"/>
            <a:pathLst>
              <a:path w="3863025" h="2690070">
                <a:moveTo>
                  <a:pt x="0" y="0"/>
                </a:moveTo>
                <a:lnTo>
                  <a:pt x="3863024" y="0"/>
                </a:lnTo>
                <a:lnTo>
                  <a:pt x="3863024" y="2690070"/>
                </a:lnTo>
                <a:lnTo>
                  <a:pt x="0" y="2690070"/>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4599931" y="5143500"/>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a:off x="10514892" y="550766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5" name="Freeform 5"/>
          <p:cNvSpPr/>
          <p:nvPr/>
        </p:nvSpPr>
        <p:spPr>
          <a:xfrm rot="-5400000">
            <a:off x="5394382" y="-5697639"/>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pic>
        <p:nvPicPr>
          <p:cNvPr id="8" name="Picture 7">
            <a:extLst>
              <a:ext uri="{FF2B5EF4-FFF2-40B4-BE49-F238E27FC236}">
                <a16:creationId xmlns:a16="http://schemas.microsoft.com/office/drawing/2014/main" id="{5F718A9F-28F6-C4BF-A45E-6D89AF7BE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910" y="-38100"/>
            <a:ext cx="12758179" cy="10287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064882" y="5476635"/>
            <a:ext cx="3664653" cy="394213"/>
          </a:xfrm>
          <a:custGeom>
            <a:avLst/>
            <a:gdLst/>
            <a:ahLst/>
            <a:cxnLst/>
            <a:rect l="l" t="t" r="r" b="b"/>
            <a:pathLst>
              <a:path w="3664653" h="394213">
                <a:moveTo>
                  <a:pt x="0" y="0"/>
                </a:moveTo>
                <a:lnTo>
                  <a:pt x="3664653" y="0"/>
                </a:lnTo>
                <a:lnTo>
                  <a:pt x="3664653" y="394213"/>
                </a:lnTo>
                <a:lnTo>
                  <a:pt x="0" y="3942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5716902" y="4112789"/>
            <a:ext cx="6854195" cy="1371600"/>
          </a:xfrm>
          <a:prstGeom prst="rect">
            <a:avLst/>
          </a:prstGeom>
        </p:spPr>
        <p:txBody>
          <a:bodyPr lIns="0" tIns="0" rIns="0" bIns="0" rtlCol="0" anchor="t">
            <a:spAutoFit/>
          </a:bodyPr>
          <a:lstStyle/>
          <a:p>
            <a:pPr marL="0" lvl="0" indent="0" algn="ctr">
              <a:lnSpc>
                <a:spcPts val="10829"/>
              </a:lnSpc>
              <a:spcBef>
                <a:spcPct val="0"/>
              </a:spcBef>
            </a:pPr>
            <a:r>
              <a:rPr lang="en-US" sz="9024" spc="108">
                <a:solidFill>
                  <a:srgbClr val="E68369"/>
                </a:solidFill>
                <a:latin typeface="Shantell Sans"/>
                <a:ea typeface="Shantell Sans"/>
                <a:cs typeface="Shantell Sans"/>
                <a:sym typeface="Shantell Sans"/>
              </a:rPr>
              <a:t>Wireframes</a:t>
            </a:r>
          </a:p>
        </p:txBody>
      </p:sp>
      <p:sp>
        <p:nvSpPr>
          <p:cNvPr id="5" name="Freeform 5"/>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6" name="Freeform 6"/>
          <p:cNvSpPr/>
          <p:nvPr/>
        </p:nvSpPr>
        <p:spPr>
          <a:xfrm rot="-2004604">
            <a:off x="-1595624" y="704495"/>
            <a:ext cx="6069333" cy="1489745"/>
          </a:xfrm>
          <a:custGeom>
            <a:avLst/>
            <a:gdLst/>
            <a:ahLst/>
            <a:cxnLst/>
            <a:rect l="l" t="t" r="r" b="b"/>
            <a:pathLst>
              <a:path w="6069333" h="1489745">
                <a:moveTo>
                  <a:pt x="0" y="0"/>
                </a:moveTo>
                <a:lnTo>
                  <a:pt x="6069333" y="0"/>
                </a:lnTo>
                <a:lnTo>
                  <a:pt x="6069333" y="1489745"/>
                </a:lnTo>
                <a:lnTo>
                  <a:pt x="0" y="1489745"/>
                </a:lnTo>
                <a:lnTo>
                  <a:pt x="0" y="0"/>
                </a:lnTo>
                <a:close/>
              </a:path>
            </a:pathLst>
          </a:custGeom>
          <a:blipFill>
            <a:blip r:embed="rId6">
              <a:alphaModFix amt="46000"/>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9145553">
            <a:off x="-902812" y="7913265"/>
            <a:ext cx="3863025" cy="2690070"/>
          </a:xfrm>
          <a:custGeom>
            <a:avLst/>
            <a:gdLst/>
            <a:ahLst/>
            <a:cxnLst/>
            <a:rect l="l" t="t" r="r" b="b"/>
            <a:pathLst>
              <a:path w="3863025" h="2690070">
                <a:moveTo>
                  <a:pt x="0" y="0"/>
                </a:moveTo>
                <a:lnTo>
                  <a:pt x="3863024" y="0"/>
                </a:lnTo>
                <a:lnTo>
                  <a:pt x="3863024" y="2690070"/>
                </a:lnTo>
                <a:lnTo>
                  <a:pt x="0" y="2690070"/>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a:off x="13268619"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4"/>
            <a:stretch>
              <a:fillRect/>
            </a:stretch>
          </a:blipFill>
        </p:spPr>
      </p:sp>
      <p:sp>
        <p:nvSpPr>
          <p:cNvPr id="5" name="Freeform 5"/>
          <p:cNvSpPr/>
          <p:nvPr/>
        </p:nvSpPr>
        <p:spPr>
          <a:xfrm>
            <a:off x="1255251" y="2933325"/>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5"/>
            <a:stretch>
              <a:fillRect/>
            </a:stretch>
          </a:blipFill>
        </p:spPr>
      </p:sp>
      <p:sp>
        <p:nvSpPr>
          <p:cNvPr id="6" name="Freeform 6"/>
          <p:cNvSpPr/>
          <p:nvPr/>
        </p:nvSpPr>
        <p:spPr>
          <a:xfrm>
            <a:off x="9922866"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7" name="Freeform 7"/>
          <p:cNvSpPr/>
          <p:nvPr/>
        </p:nvSpPr>
        <p:spPr>
          <a:xfrm>
            <a:off x="6557129"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8" name="TextBox 8"/>
          <p:cNvSpPr txBox="1"/>
          <p:nvPr/>
        </p:nvSpPr>
        <p:spPr>
          <a:xfrm>
            <a:off x="1028700" y="1240155"/>
            <a:ext cx="8264854"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Onboarding page</a:t>
            </a:r>
          </a:p>
        </p:txBody>
      </p:sp>
      <p:sp>
        <p:nvSpPr>
          <p:cNvPr id="9" name="Freeform 9"/>
          <p:cNvSpPr/>
          <p:nvPr/>
        </p:nvSpPr>
        <p:spPr>
          <a:xfrm rot="-180000">
            <a:off x="4969328" y="5714574"/>
            <a:ext cx="1419969" cy="429541"/>
          </a:xfrm>
          <a:custGeom>
            <a:avLst/>
            <a:gdLst/>
            <a:ahLst/>
            <a:cxnLst/>
            <a:rect l="l" t="t" r="r" b="b"/>
            <a:pathLst>
              <a:path w="1419969" h="429541">
                <a:moveTo>
                  <a:pt x="0" y="0"/>
                </a:moveTo>
                <a:lnTo>
                  <a:pt x="1419969" y="0"/>
                </a:lnTo>
                <a:lnTo>
                  <a:pt x="1419969" y="429540"/>
                </a:lnTo>
                <a:lnTo>
                  <a:pt x="0" y="4295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4115833" y="5742107"/>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a:off x="12983306" y="9189439"/>
            <a:ext cx="4651435" cy="2195122"/>
          </a:xfrm>
          <a:custGeom>
            <a:avLst/>
            <a:gdLst/>
            <a:ahLst/>
            <a:cxnLst/>
            <a:rect l="l" t="t" r="r" b="b"/>
            <a:pathLst>
              <a:path w="4651435" h="2195122">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rot="-9145553">
            <a:off x="15176503" y="-371654"/>
            <a:ext cx="2458237" cy="1711827"/>
          </a:xfrm>
          <a:custGeom>
            <a:avLst/>
            <a:gdLst/>
            <a:ahLst/>
            <a:cxnLst/>
            <a:rect l="l" t="t" r="r" b="b"/>
            <a:pathLst>
              <a:path w="2458237" h="1711827">
                <a:moveTo>
                  <a:pt x="0" y="0"/>
                </a:moveTo>
                <a:lnTo>
                  <a:pt x="2458238" y="0"/>
                </a:lnTo>
                <a:lnTo>
                  <a:pt x="2458238" y="1711827"/>
                </a:lnTo>
                <a:lnTo>
                  <a:pt x="0" y="17118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TextBox 6"/>
          <p:cNvSpPr txBox="1"/>
          <p:nvPr/>
        </p:nvSpPr>
        <p:spPr>
          <a:xfrm>
            <a:off x="1028700" y="933450"/>
            <a:ext cx="12604023" cy="1133475"/>
          </a:xfrm>
          <a:prstGeom prst="rect">
            <a:avLst/>
          </a:prstGeom>
        </p:spPr>
        <p:txBody>
          <a:bodyPr lIns="0" tIns="0" rIns="0" bIns="0" rtlCol="0" anchor="t">
            <a:spAutoFit/>
          </a:bodyPr>
          <a:lstStyle/>
          <a:p>
            <a:pPr marL="0" lvl="0" indent="0" algn="l">
              <a:lnSpc>
                <a:spcPts val="8999"/>
              </a:lnSpc>
            </a:pPr>
            <a:r>
              <a:rPr lang="en-US" sz="7499" u="none" strike="noStrike" spc="89">
                <a:solidFill>
                  <a:srgbClr val="E68369"/>
                </a:solidFill>
                <a:latin typeface="Shantell Sans"/>
                <a:ea typeface="Shantell Sans"/>
                <a:cs typeface="Shantell Sans"/>
                <a:sym typeface="Shantell Sans"/>
              </a:rPr>
              <a:t>Introduction</a:t>
            </a:r>
          </a:p>
        </p:txBody>
      </p:sp>
      <p:sp>
        <p:nvSpPr>
          <p:cNvPr id="7" name="TextBox 7"/>
          <p:cNvSpPr txBox="1"/>
          <p:nvPr/>
        </p:nvSpPr>
        <p:spPr>
          <a:xfrm>
            <a:off x="1028700" y="2337471"/>
            <a:ext cx="14893450" cy="1019176"/>
          </a:xfrm>
          <a:prstGeom prst="rect">
            <a:avLst/>
          </a:prstGeom>
        </p:spPr>
        <p:txBody>
          <a:bodyPr lIns="0" tIns="0" rIns="0" bIns="0" rtlCol="0" anchor="t">
            <a:spAutoFit/>
          </a:bodyPr>
          <a:lstStyle/>
          <a:p>
            <a:pPr algn="l">
              <a:lnSpc>
                <a:spcPts val="4199"/>
              </a:lnSpc>
              <a:spcBef>
                <a:spcPct val="0"/>
              </a:spcBef>
            </a:pPr>
            <a:r>
              <a:rPr lang="en-US" sz="2999">
                <a:solidFill>
                  <a:srgbClr val="1C0E04"/>
                </a:solidFill>
                <a:latin typeface="Nunito"/>
                <a:ea typeface="Nunito"/>
                <a:cs typeface="Nunito"/>
                <a:sym typeface="Nunito"/>
              </a:rPr>
              <a:t>“Despite the enthusiasm for college fests, students struggle to discover events, understand details, and manage participation across colleges.”</a:t>
            </a:r>
          </a:p>
        </p:txBody>
      </p:sp>
      <p:sp>
        <p:nvSpPr>
          <p:cNvPr id="8" name="TextBox 8"/>
          <p:cNvSpPr txBox="1"/>
          <p:nvPr/>
        </p:nvSpPr>
        <p:spPr>
          <a:xfrm>
            <a:off x="1028700" y="4124324"/>
            <a:ext cx="14893450" cy="3114676"/>
          </a:xfrm>
          <a:prstGeom prst="rect">
            <a:avLst/>
          </a:prstGeom>
        </p:spPr>
        <p:txBody>
          <a:bodyPr lIns="0" tIns="0" rIns="0" bIns="0" rtlCol="0" anchor="t">
            <a:spAutoFit/>
          </a:bodyPr>
          <a:lstStyle/>
          <a:p>
            <a:pPr algn="l">
              <a:lnSpc>
                <a:spcPts val="4199"/>
              </a:lnSpc>
            </a:pPr>
            <a:r>
              <a:rPr lang="en-US" sz="2999">
                <a:solidFill>
                  <a:srgbClr val="E68369"/>
                </a:solidFill>
                <a:latin typeface="Nunito"/>
                <a:ea typeface="Nunito"/>
                <a:cs typeface="Nunito"/>
                <a:sym typeface="Nunito"/>
              </a:rPr>
              <a:t>Key Challenges</a:t>
            </a:r>
          </a:p>
          <a:p>
            <a:pPr marL="647694" lvl="1" indent="-323847" algn="l">
              <a:lnSpc>
                <a:spcPts val="4199"/>
              </a:lnSpc>
              <a:buFont typeface="Arial"/>
              <a:buChar char="•"/>
            </a:pPr>
            <a:r>
              <a:rPr lang="en-US" sz="2999">
                <a:solidFill>
                  <a:srgbClr val="1C0E04"/>
                </a:solidFill>
                <a:latin typeface="Nunito"/>
                <a:ea typeface="Nunito"/>
                <a:cs typeface="Nunito"/>
                <a:sym typeface="Nunito"/>
              </a:rPr>
              <a:t>No centralized fest directory</a:t>
            </a:r>
          </a:p>
          <a:p>
            <a:pPr marL="647694" lvl="1" indent="-323847" algn="l">
              <a:lnSpc>
                <a:spcPts val="4199"/>
              </a:lnSpc>
              <a:buFont typeface="Arial"/>
              <a:buChar char="•"/>
            </a:pPr>
            <a:r>
              <a:rPr lang="en-US" sz="2999">
                <a:solidFill>
                  <a:srgbClr val="1C0E04"/>
                </a:solidFill>
                <a:latin typeface="Nunito"/>
                <a:ea typeface="Nunito"/>
                <a:cs typeface="Nunito"/>
                <a:sym typeface="Nunito"/>
              </a:rPr>
              <a:t>Poor access to details/tickets</a:t>
            </a:r>
          </a:p>
          <a:p>
            <a:pPr marL="647694" lvl="1" indent="-323847" algn="l">
              <a:lnSpc>
                <a:spcPts val="4199"/>
              </a:lnSpc>
              <a:buFont typeface="Arial"/>
              <a:buChar char="•"/>
            </a:pPr>
            <a:r>
              <a:rPr lang="en-US" sz="2999">
                <a:solidFill>
                  <a:srgbClr val="1C0E04"/>
                </a:solidFill>
                <a:latin typeface="Nunito"/>
                <a:ea typeface="Nunito"/>
                <a:cs typeface="Nunito"/>
                <a:sym typeface="Nunito"/>
              </a:rPr>
              <a:t>Unclear promotion methods</a:t>
            </a:r>
          </a:p>
          <a:p>
            <a:pPr marL="647694" lvl="1" indent="-323847" algn="l">
              <a:lnSpc>
                <a:spcPts val="4199"/>
              </a:lnSpc>
              <a:buFont typeface="Arial"/>
              <a:buChar char="•"/>
            </a:pPr>
            <a:r>
              <a:rPr lang="en-US" sz="2999">
                <a:solidFill>
                  <a:srgbClr val="1C0E04"/>
                </a:solidFill>
                <a:latin typeface="Nunito"/>
                <a:ea typeface="Nunito"/>
                <a:cs typeface="Nunito"/>
                <a:sym typeface="Nunito"/>
              </a:rPr>
              <a:t>Fest PR relies heavily on social media &amp; word of mouth</a:t>
            </a:r>
          </a:p>
          <a:p>
            <a:pPr algn="l">
              <a:lnSpc>
                <a:spcPts val="4199"/>
              </a:lnSpc>
              <a:spcBef>
                <a:spcPct val="0"/>
              </a:spcBef>
            </a:pPr>
            <a:endParaRPr lang="en-US" sz="2999">
              <a:solidFill>
                <a:srgbClr val="1C0E04"/>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5255164" y="5714949"/>
            <a:ext cx="1419969" cy="429541"/>
          </a:xfrm>
          <a:custGeom>
            <a:avLst/>
            <a:gdLst/>
            <a:ahLst/>
            <a:cxnLst/>
            <a:rect l="l" t="t" r="r" b="b"/>
            <a:pathLst>
              <a:path w="1419969" h="429541">
                <a:moveTo>
                  <a:pt x="0" y="0"/>
                </a:moveTo>
                <a:lnTo>
                  <a:pt x="1419969" y="0"/>
                </a:lnTo>
                <a:lnTo>
                  <a:pt x="1419969" y="429540"/>
                </a:lnTo>
                <a:lnTo>
                  <a:pt x="0" y="429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679430"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6" name="Freeform 6"/>
          <p:cNvSpPr/>
          <p:nvPr/>
        </p:nvSpPr>
        <p:spPr>
          <a:xfrm>
            <a:off x="7133273"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7" name="Freeform 7"/>
          <p:cNvSpPr/>
          <p:nvPr/>
        </p:nvSpPr>
        <p:spPr>
          <a:xfrm>
            <a:off x="125539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TextBox 8"/>
          <p:cNvSpPr txBox="1"/>
          <p:nvPr/>
        </p:nvSpPr>
        <p:spPr>
          <a:xfrm>
            <a:off x="1028700" y="1240155"/>
            <a:ext cx="5475260"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Home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5257330" y="5714949"/>
            <a:ext cx="1419969" cy="429541"/>
          </a:xfrm>
          <a:custGeom>
            <a:avLst/>
            <a:gdLst/>
            <a:ahLst/>
            <a:cxnLst/>
            <a:rect l="l" t="t" r="r" b="b"/>
            <a:pathLst>
              <a:path w="1419969" h="429541">
                <a:moveTo>
                  <a:pt x="0" y="0"/>
                </a:moveTo>
                <a:lnTo>
                  <a:pt x="1419969" y="0"/>
                </a:lnTo>
                <a:lnTo>
                  <a:pt x="1419969" y="429540"/>
                </a:lnTo>
                <a:lnTo>
                  <a:pt x="0" y="429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5539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6" name="Freeform 6"/>
          <p:cNvSpPr/>
          <p:nvPr/>
        </p:nvSpPr>
        <p:spPr>
          <a:xfrm>
            <a:off x="10679234"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7" name="Freeform 7"/>
          <p:cNvSpPr/>
          <p:nvPr/>
        </p:nvSpPr>
        <p:spPr>
          <a:xfrm>
            <a:off x="7132989"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TextBox 8"/>
          <p:cNvSpPr txBox="1"/>
          <p:nvPr/>
        </p:nvSpPr>
        <p:spPr>
          <a:xfrm>
            <a:off x="1028700" y="1240155"/>
            <a:ext cx="16339979"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Login / Signup for Attendees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5249368" y="5714949"/>
            <a:ext cx="1419969" cy="429541"/>
          </a:xfrm>
          <a:custGeom>
            <a:avLst/>
            <a:gdLst/>
            <a:ahLst/>
            <a:cxnLst/>
            <a:rect l="l" t="t" r="r" b="b"/>
            <a:pathLst>
              <a:path w="1419969" h="429541">
                <a:moveTo>
                  <a:pt x="0" y="0"/>
                </a:moveTo>
                <a:lnTo>
                  <a:pt x="1419969" y="0"/>
                </a:lnTo>
                <a:lnTo>
                  <a:pt x="1419969" y="429540"/>
                </a:lnTo>
                <a:lnTo>
                  <a:pt x="0" y="429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117208"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6" name="Freeform 6"/>
          <p:cNvSpPr/>
          <p:nvPr/>
        </p:nvSpPr>
        <p:spPr>
          <a:xfrm>
            <a:off x="1255251"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7" name="Freeform 7"/>
          <p:cNvSpPr/>
          <p:nvPr/>
        </p:nvSpPr>
        <p:spPr>
          <a:xfrm>
            <a:off x="10663453"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TextBox 8"/>
          <p:cNvSpPr txBox="1"/>
          <p:nvPr/>
        </p:nvSpPr>
        <p:spPr>
          <a:xfrm>
            <a:off x="1028700" y="1240155"/>
            <a:ext cx="16339979"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Login / Signup for Organizers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5249017" y="5714695"/>
            <a:ext cx="1419969" cy="429541"/>
          </a:xfrm>
          <a:custGeom>
            <a:avLst/>
            <a:gdLst/>
            <a:ahLst/>
            <a:cxnLst/>
            <a:rect l="l" t="t" r="r" b="b"/>
            <a:pathLst>
              <a:path w="1419969" h="429541">
                <a:moveTo>
                  <a:pt x="0" y="0"/>
                </a:moveTo>
                <a:lnTo>
                  <a:pt x="1419969" y="0"/>
                </a:lnTo>
                <a:lnTo>
                  <a:pt x="1419969" y="429541"/>
                </a:lnTo>
                <a:lnTo>
                  <a:pt x="0" y="42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55251"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6" name="Freeform 6"/>
          <p:cNvSpPr/>
          <p:nvPr/>
        </p:nvSpPr>
        <p:spPr>
          <a:xfrm>
            <a:off x="7117403" y="2933447"/>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7" name="Freeform 7"/>
          <p:cNvSpPr/>
          <p:nvPr/>
        </p:nvSpPr>
        <p:spPr>
          <a:xfrm>
            <a:off x="10663648" y="2933447"/>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TextBox 8"/>
          <p:cNvSpPr txBox="1"/>
          <p:nvPr/>
        </p:nvSpPr>
        <p:spPr>
          <a:xfrm>
            <a:off x="1028700" y="1240155"/>
            <a:ext cx="5943793"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Profile page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4969328" y="5714695"/>
            <a:ext cx="1419969" cy="429541"/>
          </a:xfrm>
          <a:custGeom>
            <a:avLst/>
            <a:gdLst/>
            <a:ahLst/>
            <a:cxnLst/>
            <a:rect l="l" t="t" r="r" b="b"/>
            <a:pathLst>
              <a:path w="1419969" h="429541">
                <a:moveTo>
                  <a:pt x="0" y="0"/>
                </a:moveTo>
                <a:lnTo>
                  <a:pt x="1419969" y="0"/>
                </a:lnTo>
                <a:lnTo>
                  <a:pt x="1419969" y="429541"/>
                </a:lnTo>
                <a:lnTo>
                  <a:pt x="0" y="42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557010"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6" name="Freeform 6"/>
          <p:cNvSpPr/>
          <p:nvPr/>
        </p:nvSpPr>
        <p:spPr>
          <a:xfrm>
            <a:off x="992314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7" name="Freeform 7"/>
          <p:cNvSpPr/>
          <p:nvPr/>
        </p:nvSpPr>
        <p:spPr>
          <a:xfrm>
            <a:off x="1255251"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Freeform 8"/>
          <p:cNvSpPr/>
          <p:nvPr/>
        </p:nvSpPr>
        <p:spPr>
          <a:xfrm>
            <a:off x="1326832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9"/>
            <a:stretch>
              <a:fillRect/>
            </a:stretch>
          </a:blipFill>
        </p:spPr>
      </p:sp>
      <p:sp>
        <p:nvSpPr>
          <p:cNvPr id="9" name="TextBox 9"/>
          <p:cNvSpPr txBox="1"/>
          <p:nvPr/>
        </p:nvSpPr>
        <p:spPr>
          <a:xfrm>
            <a:off x="1028700" y="1240155"/>
            <a:ext cx="8425797"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Exploration page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4969328" y="5714695"/>
            <a:ext cx="1419969" cy="429541"/>
          </a:xfrm>
          <a:custGeom>
            <a:avLst/>
            <a:gdLst/>
            <a:ahLst/>
            <a:cxnLst/>
            <a:rect l="l" t="t" r="r" b="b"/>
            <a:pathLst>
              <a:path w="1419969" h="429541">
                <a:moveTo>
                  <a:pt x="0" y="0"/>
                </a:moveTo>
                <a:lnTo>
                  <a:pt x="1419969" y="0"/>
                </a:lnTo>
                <a:lnTo>
                  <a:pt x="1419969" y="429541"/>
                </a:lnTo>
                <a:lnTo>
                  <a:pt x="0" y="42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5539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6" name="Freeform 6"/>
          <p:cNvSpPr/>
          <p:nvPr/>
        </p:nvSpPr>
        <p:spPr>
          <a:xfrm>
            <a:off x="9923145" y="2933447"/>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7" name="Freeform 7"/>
          <p:cNvSpPr/>
          <p:nvPr/>
        </p:nvSpPr>
        <p:spPr>
          <a:xfrm>
            <a:off x="6557010"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Freeform 8"/>
          <p:cNvSpPr/>
          <p:nvPr/>
        </p:nvSpPr>
        <p:spPr>
          <a:xfrm>
            <a:off x="13268619" y="2933447"/>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9"/>
            <a:stretch>
              <a:fillRect/>
            </a:stretch>
          </a:blipFill>
        </p:spPr>
      </p:sp>
      <p:sp>
        <p:nvSpPr>
          <p:cNvPr id="9" name="TextBox 9"/>
          <p:cNvSpPr txBox="1"/>
          <p:nvPr/>
        </p:nvSpPr>
        <p:spPr>
          <a:xfrm>
            <a:off x="1028700" y="1240155"/>
            <a:ext cx="8445242"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Fest Details page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a:off x="9935064"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4"/>
            <a:stretch>
              <a:fillRect/>
            </a:stretch>
          </a:blipFill>
        </p:spPr>
      </p:sp>
      <p:sp>
        <p:nvSpPr>
          <p:cNvPr id="5" name="Freeform 5"/>
          <p:cNvSpPr/>
          <p:nvPr/>
        </p:nvSpPr>
        <p:spPr>
          <a:xfrm>
            <a:off x="13268619"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5"/>
            <a:stretch>
              <a:fillRect/>
            </a:stretch>
          </a:blipFill>
        </p:spPr>
      </p:sp>
      <p:sp>
        <p:nvSpPr>
          <p:cNvPr id="6" name="Freeform 6"/>
          <p:cNvSpPr/>
          <p:nvPr/>
        </p:nvSpPr>
        <p:spPr>
          <a:xfrm>
            <a:off x="6561489"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6"/>
            <a:stretch>
              <a:fillRect/>
            </a:stretch>
          </a:blipFill>
        </p:spPr>
      </p:sp>
      <p:sp>
        <p:nvSpPr>
          <p:cNvPr id="7" name="Freeform 7"/>
          <p:cNvSpPr/>
          <p:nvPr/>
        </p:nvSpPr>
        <p:spPr>
          <a:xfrm>
            <a:off x="125539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7"/>
            <a:stretch>
              <a:fillRect/>
            </a:stretch>
          </a:blipFill>
        </p:spPr>
      </p:sp>
      <p:sp>
        <p:nvSpPr>
          <p:cNvPr id="8" name="TextBox 8"/>
          <p:cNvSpPr txBox="1"/>
          <p:nvPr/>
        </p:nvSpPr>
        <p:spPr>
          <a:xfrm>
            <a:off x="1028700" y="1240155"/>
            <a:ext cx="12490709"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Wishlist and Notifications</a:t>
            </a:r>
          </a:p>
        </p:txBody>
      </p:sp>
      <p:sp>
        <p:nvSpPr>
          <p:cNvPr id="9" name="Freeform 9"/>
          <p:cNvSpPr/>
          <p:nvPr/>
        </p:nvSpPr>
        <p:spPr>
          <a:xfrm rot="-180000">
            <a:off x="4969328" y="5714695"/>
            <a:ext cx="1419969" cy="429541"/>
          </a:xfrm>
          <a:custGeom>
            <a:avLst/>
            <a:gdLst/>
            <a:ahLst/>
            <a:cxnLst/>
            <a:rect l="l" t="t" r="r" b="b"/>
            <a:pathLst>
              <a:path w="1419969" h="429541">
                <a:moveTo>
                  <a:pt x="0" y="0"/>
                </a:moveTo>
                <a:lnTo>
                  <a:pt x="1419969" y="0"/>
                </a:lnTo>
                <a:lnTo>
                  <a:pt x="1419969" y="429541"/>
                </a:lnTo>
                <a:lnTo>
                  <a:pt x="0" y="4295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a:off x="125539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4"/>
            <a:stretch>
              <a:fillRect/>
            </a:stretch>
          </a:blipFill>
        </p:spPr>
      </p:sp>
      <p:sp>
        <p:nvSpPr>
          <p:cNvPr id="5" name="Freeform 5"/>
          <p:cNvSpPr/>
          <p:nvPr/>
        </p:nvSpPr>
        <p:spPr>
          <a:xfrm>
            <a:off x="7370877" y="2933700"/>
            <a:ext cx="3546245" cy="6495305"/>
          </a:xfrm>
          <a:custGeom>
            <a:avLst/>
            <a:gdLst/>
            <a:ahLst/>
            <a:cxnLst/>
            <a:rect l="l" t="t" r="r" b="b"/>
            <a:pathLst>
              <a:path w="3546245" h="6495305">
                <a:moveTo>
                  <a:pt x="0" y="0"/>
                </a:moveTo>
                <a:lnTo>
                  <a:pt x="3546246" y="0"/>
                </a:lnTo>
                <a:lnTo>
                  <a:pt x="3546246" y="6495305"/>
                </a:lnTo>
                <a:lnTo>
                  <a:pt x="0" y="6495305"/>
                </a:lnTo>
                <a:lnTo>
                  <a:pt x="0" y="0"/>
                </a:lnTo>
                <a:close/>
              </a:path>
            </a:pathLst>
          </a:custGeom>
          <a:blipFill>
            <a:blip r:embed="rId5"/>
            <a:stretch>
              <a:fillRect/>
            </a:stretch>
          </a:blipFill>
        </p:spPr>
      </p:sp>
      <p:sp>
        <p:nvSpPr>
          <p:cNvPr id="6" name="TextBox 6"/>
          <p:cNvSpPr txBox="1"/>
          <p:nvPr/>
        </p:nvSpPr>
        <p:spPr>
          <a:xfrm>
            <a:off x="1028700" y="1240155"/>
            <a:ext cx="8726602"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Analytics Page</a:t>
            </a:r>
          </a:p>
        </p:txBody>
      </p:sp>
      <p:sp>
        <p:nvSpPr>
          <p:cNvPr id="7" name="Freeform 7"/>
          <p:cNvSpPr/>
          <p:nvPr/>
        </p:nvSpPr>
        <p:spPr>
          <a:xfrm rot="-180000">
            <a:off x="5311329" y="5714949"/>
            <a:ext cx="1419969" cy="429541"/>
          </a:xfrm>
          <a:custGeom>
            <a:avLst/>
            <a:gdLst/>
            <a:ahLst/>
            <a:cxnLst/>
            <a:rect l="l" t="t" r="r" b="b"/>
            <a:pathLst>
              <a:path w="1419969" h="429541">
                <a:moveTo>
                  <a:pt x="0" y="0"/>
                </a:moveTo>
                <a:lnTo>
                  <a:pt x="1419970" y="0"/>
                </a:lnTo>
                <a:lnTo>
                  <a:pt x="1419970" y="429540"/>
                </a:lnTo>
                <a:lnTo>
                  <a:pt x="0" y="429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180000">
            <a:off x="4969328" y="5714695"/>
            <a:ext cx="1419969" cy="429541"/>
          </a:xfrm>
          <a:custGeom>
            <a:avLst/>
            <a:gdLst/>
            <a:ahLst/>
            <a:cxnLst/>
            <a:rect l="l" t="t" r="r" b="b"/>
            <a:pathLst>
              <a:path w="1419969" h="429541">
                <a:moveTo>
                  <a:pt x="0" y="0"/>
                </a:moveTo>
                <a:lnTo>
                  <a:pt x="1419969" y="0"/>
                </a:lnTo>
                <a:lnTo>
                  <a:pt x="1419969" y="429541"/>
                </a:lnTo>
                <a:lnTo>
                  <a:pt x="0" y="429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55395" y="2933700"/>
            <a:ext cx="3472488" cy="6356958"/>
          </a:xfrm>
          <a:custGeom>
            <a:avLst/>
            <a:gdLst/>
            <a:ahLst/>
            <a:cxnLst/>
            <a:rect l="l" t="t" r="r" b="b"/>
            <a:pathLst>
              <a:path w="3472488" h="6356958">
                <a:moveTo>
                  <a:pt x="0" y="0"/>
                </a:moveTo>
                <a:lnTo>
                  <a:pt x="3472488" y="0"/>
                </a:lnTo>
                <a:lnTo>
                  <a:pt x="3472488" y="6356958"/>
                </a:lnTo>
                <a:lnTo>
                  <a:pt x="0" y="6356958"/>
                </a:lnTo>
                <a:lnTo>
                  <a:pt x="0" y="0"/>
                </a:lnTo>
                <a:close/>
              </a:path>
            </a:pathLst>
          </a:custGeom>
          <a:blipFill>
            <a:blip r:embed="rId6"/>
            <a:stretch>
              <a:fillRect/>
            </a:stretch>
          </a:blipFill>
        </p:spPr>
      </p:sp>
      <p:sp>
        <p:nvSpPr>
          <p:cNvPr id="6" name="Freeform 6"/>
          <p:cNvSpPr/>
          <p:nvPr/>
        </p:nvSpPr>
        <p:spPr>
          <a:xfrm>
            <a:off x="6561772" y="2933700"/>
            <a:ext cx="3546245" cy="6495305"/>
          </a:xfrm>
          <a:custGeom>
            <a:avLst/>
            <a:gdLst/>
            <a:ahLst/>
            <a:cxnLst/>
            <a:rect l="l" t="t" r="r" b="b"/>
            <a:pathLst>
              <a:path w="3546245" h="6495305">
                <a:moveTo>
                  <a:pt x="0" y="0"/>
                </a:moveTo>
                <a:lnTo>
                  <a:pt x="3546246" y="0"/>
                </a:lnTo>
                <a:lnTo>
                  <a:pt x="3546246" y="6495305"/>
                </a:lnTo>
                <a:lnTo>
                  <a:pt x="0" y="6495305"/>
                </a:lnTo>
                <a:lnTo>
                  <a:pt x="0" y="0"/>
                </a:lnTo>
                <a:close/>
              </a:path>
            </a:pathLst>
          </a:custGeom>
          <a:blipFill>
            <a:blip r:embed="rId7"/>
            <a:stretch>
              <a:fillRect/>
            </a:stretch>
          </a:blipFill>
        </p:spPr>
      </p:sp>
      <p:sp>
        <p:nvSpPr>
          <p:cNvPr id="7" name="Freeform 7"/>
          <p:cNvSpPr/>
          <p:nvPr/>
        </p:nvSpPr>
        <p:spPr>
          <a:xfrm>
            <a:off x="9935528"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8"/>
            <a:stretch>
              <a:fillRect/>
            </a:stretch>
          </a:blipFill>
        </p:spPr>
      </p:sp>
      <p:sp>
        <p:nvSpPr>
          <p:cNvPr id="8" name="Freeform 8"/>
          <p:cNvSpPr/>
          <p:nvPr/>
        </p:nvSpPr>
        <p:spPr>
          <a:xfrm>
            <a:off x="13268325" y="2933700"/>
            <a:ext cx="3546245" cy="6495305"/>
          </a:xfrm>
          <a:custGeom>
            <a:avLst/>
            <a:gdLst/>
            <a:ahLst/>
            <a:cxnLst/>
            <a:rect l="l" t="t" r="r" b="b"/>
            <a:pathLst>
              <a:path w="3546245" h="6495305">
                <a:moveTo>
                  <a:pt x="0" y="0"/>
                </a:moveTo>
                <a:lnTo>
                  <a:pt x="3546245" y="0"/>
                </a:lnTo>
                <a:lnTo>
                  <a:pt x="3546245" y="6495305"/>
                </a:lnTo>
                <a:lnTo>
                  <a:pt x="0" y="6495305"/>
                </a:lnTo>
                <a:lnTo>
                  <a:pt x="0" y="0"/>
                </a:lnTo>
                <a:close/>
              </a:path>
            </a:pathLst>
          </a:custGeom>
          <a:blipFill>
            <a:blip r:embed="rId9"/>
            <a:stretch>
              <a:fillRect/>
            </a:stretch>
          </a:blipFill>
        </p:spPr>
      </p:sp>
      <p:sp>
        <p:nvSpPr>
          <p:cNvPr id="9" name="TextBox 9"/>
          <p:cNvSpPr txBox="1"/>
          <p:nvPr/>
        </p:nvSpPr>
        <p:spPr>
          <a:xfrm>
            <a:off x="1028700" y="1240155"/>
            <a:ext cx="4650612" cy="1143000"/>
          </a:xfrm>
          <a:prstGeom prst="rect">
            <a:avLst/>
          </a:prstGeom>
        </p:spPr>
        <p:txBody>
          <a:bodyPr lIns="0" tIns="0" rIns="0" bIns="0" rtlCol="0" anchor="t">
            <a:spAutoFit/>
          </a:bodyPr>
          <a:lstStyle/>
          <a:p>
            <a:pPr marL="0" lvl="0" indent="0" algn="l">
              <a:lnSpc>
                <a:spcPts val="9000"/>
              </a:lnSpc>
              <a:spcBef>
                <a:spcPct val="0"/>
              </a:spcBef>
            </a:pPr>
            <a:r>
              <a:rPr lang="en-US" sz="7500" spc="89">
                <a:solidFill>
                  <a:srgbClr val="E68369"/>
                </a:solidFill>
                <a:latin typeface="Shantell Sans"/>
                <a:ea typeface="Shantell Sans"/>
                <a:cs typeface="Shantell Sans"/>
                <a:sym typeface="Shantell Sans"/>
              </a:rPr>
              <a:t>Edit Page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4858390" y="-5824111"/>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flipV="1">
            <a:off x="-4914725" y="-5824111"/>
            <a:ext cx="8344335" cy="8229600"/>
          </a:xfrm>
          <a:custGeom>
            <a:avLst/>
            <a:gdLst/>
            <a:ahLst/>
            <a:cxnLst/>
            <a:rect l="l" t="t" r="r" b="b"/>
            <a:pathLst>
              <a:path w="8344335" h="8229600">
                <a:moveTo>
                  <a:pt x="0" y="8229600"/>
                </a:moveTo>
                <a:lnTo>
                  <a:pt x="8344335" y="8229600"/>
                </a:lnTo>
                <a:lnTo>
                  <a:pt x="8344335" y="0"/>
                </a:lnTo>
                <a:lnTo>
                  <a:pt x="0" y="0"/>
                </a:lnTo>
                <a:lnTo>
                  <a:pt x="0" y="8229600"/>
                </a:lnTo>
                <a:close/>
              </a:path>
            </a:pathLst>
          </a:custGeom>
          <a:blipFill>
            <a:blip r:embed="rId3">
              <a:alphaModFix amt="19999"/>
            </a:blip>
            <a:stretch>
              <a:fillRect/>
            </a:stretch>
          </a:blipFill>
        </p:spPr>
      </p:sp>
      <p:sp>
        <p:nvSpPr>
          <p:cNvPr id="5" name="Freeform 5"/>
          <p:cNvSpPr/>
          <p:nvPr/>
        </p:nvSpPr>
        <p:spPr>
          <a:xfrm rot="-5400000" flipH="1" flipV="1">
            <a:off x="-4914725" y="7881511"/>
            <a:ext cx="8344335" cy="8229600"/>
          </a:xfrm>
          <a:custGeom>
            <a:avLst/>
            <a:gdLst/>
            <a:ahLst/>
            <a:cxnLst/>
            <a:rect l="l" t="t" r="r" b="b"/>
            <a:pathLst>
              <a:path w="8344335" h="8229600">
                <a:moveTo>
                  <a:pt x="8344335" y="8229600"/>
                </a:moveTo>
                <a:lnTo>
                  <a:pt x="0" y="8229600"/>
                </a:lnTo>
                <a:lnTo>
                  <a:pt x="0" y="0"/>
                </a:lnTo>
                <a:lnTo>
                  <a:pt x="8344335" y="0"/>
                </a:lnTo>
                <a:lnTo>
                  <a:pt x="8344335" y="8229600"/>
                </a:lnTo>
                <a:close/>
              </a:path>
            </a:pathLst>
          </a:custGeom>
          <a:blipFill>
            <a:blip r:embed="rId3">
              <a:alphaModFix amt="19999"/>
            </a:blip>
            <a:stretch>
              <a:fillRect/>
            </a:stretch>
          </a:blipFill>
        </p:spPr>
      </p:sp>
      <p:sp>
        <p:nvSpPr>
          <p:cNvPr id="6" name="Freeform 6"/>
          <p:cNvSpPr/>
          <p:nvPr/>
        </p:nvSpPr>
        <p:spPr>
          <a:xfrm rot="-5400000" flipH="1">
            <a:off x="14858390" y="7881511"/>
            <a:ext cx="8344335" cy="8229600"/>
          </a:xfrm>
          <a:custGeom>
            <a:avLst/>
            <a:gdLst/>
            <a:ahLst/>
            <a:cxnLst/>
            <a:rect l="l" t="t" r="r" b="b"/>
            <a:pathLst>
              <a:path w="8344335" h="8229600">
                <a:moveTo>
                  <a:pt x="8344335" y="0"/>
                </a:moveTo>
                <a:lnTo>
                  <a:pt x="0" y="0"/>
                </a:lnTo>
                <a:lnTo>
                  <a:pt x="0" y="8229600"/>
                </a:lnTo>
                <a:lnTo>
                  <a:pt x="8344335" y="8229600"/>
                </a:lnTo>
                <a:lnTo>
                  <a:pt x="8344335" y="0"/>
                </a:lnTo>
                <a:close/>
              </a:path>
            </a:pathLst>
          </a:custGeom>
          <a:blipFill>
            <a:blip r:embed="rId3">
              <a:alphaModFix amt="19999"/>
            </a:blip>
            <a:stretch>
              <a:fillRect/>
            </a:stretch>
          </a:blipFill>
        </p:spPr>
      </p:sp>
      <p:sp>
        <p:nvSpPr>
          <p:cNvPr id="7" name="Freeform 7"/>
          <p:cNvSpPr/>
          <p:nvPr/>
        </p:nvSpPr>
        <p:spPr>
          <a:xfrm rot="-3229261">
            <a:off x="7004468" y="2192509"/>
            <a:ext cx="1327598" cy="540694"/>
          </a:xfrm>
          <a:custGeom>
            <a:avLst/>
            <a:gdLst/>
            <a:ahLst/>
            <a:cxnLst/>
            <a:rect l="l" t="t" r="r" b="b"/>
            <a:pathLst>
              <a:path w="1327598" h="540694">
                <a:moveTo>
                  <a:pt x="0" y="0"/>
                </a:moveTo>
                <a:lnTo>
                  <a:pt x="1327598" y="0"/>
                </a:lnTo>
                <a:lnTo>
                  <a:pt x="1327598" y="540695"/>
                </a:lnTo>
                <a:lnTo>
                  <a:pt x="0" y="5406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8" name="Freeform 8"/>
          <p:cNvSpPr/>
          <p:nvPr/>
        </p:nvSpPr>
        <p:spPr>
          <a:xfrm rot="8100000" flipH="1">
            <a:off x="14083111" y="3548442"/>
            <a:ext cx="1327598" cy="540694"/>
          </a:xfrm>
          <a:custGeom>
            <a:avLst/>
            <a:gdLst/>
            <a:ahLst/>
            <a:cxnLst/>
            <a:rect l="l" t="t" r="r" b="b"/>
            <a:pathLst>
              <a:path w="1327598" h="540694">
                <a:moveTo>
                  <a:pt x="1327598" y="0"/>
                </a:moveTo>
                <a:lnTo>
                  <a:pt x="0" y="0"/>
                </a:lnTo>
                <a:lnTo>
                  <a:pt x="0" y="540695"/>
                </a:lnTo>
                <a:lnTo>
                  <a:pt x="1327598" y="540695"/>
                </a:lnTo>
                <a:lnTo>
                  <a:pt x="1327598"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9" name="Freeform 9"/>
          <p:cNvSpPr/>
          <p:nvPr/>
        </p:nvSpPr>
        <p:spPr>
          <a:xfrm>
            <a:off x="9717608" y="6901957"/>
            <a:ext cx="1412821" cy="922187"/>
          </a:xfrm>
          <a:custGeom>
            <a:avLst/>
            <a:gdLst/>
            <a:ahLst/>
            <a:cxnLst/>
            <a:rect l="l" t="t" r="r" b="b"/>
            <a:pathLst>
              <a:path w="1412821" h="922187">
                <a:moveTo>
                  <a:pt x="0" y="0"/>
                </a:moveTo>
                <a:lnTo>
                  <a:pt x="1412821" y="0"/>
                </a:lnTo>
                <a:lnTo>
                  <a:pt x="1412821" y="922186"/>
                </a:lnTo>
                <a:lnTo>
                  <a:pt x="0" y="92218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flipH="1">
            <a:off x="13179770" y="5979770"/>
            <a:ext cx="1412821" cy="922187"/>
          </a:xfrm>
          <a:custGeom>
            <a:avLst/>
            <a:gdLst/>
            <a:ahLst/>
            <a:cxnLst/>
            <a:rect l="l" t="t" r="r" b="b"/>
            <a:pathLst>
              <a:path w="1412821" h="922187">
                <a:moveTo>
                  <a:pt x="1412821" y="0"/>
                </a:moveTo>
                <a:lnTo>
                  <a:pt x="0" y="0"/>
                </a:lnTo>
                <a:lnTo>
                  <a:pt x="0" y="922187"/>
                </a:lnTo>
                <a:lnTo>
                  <a:pt x="1412821" y="922187"/>
                </a:lnTo>
                <a:lnTo>
                  <a:pt x="1412821"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a:off x="3188107" y="1895847"/>
            <a:ext cx="3546245" cy="6495305"/>
          </a:xfrm>
          <a:custGeom>
            <a:avLst/>
            <a:gdLst/>
            <a:ahLst/>
            <a:cxnLst/>
            <a:rect l="l" t="t" r="r" b="b"/>
            <a:pathLst>
              <a:path w="3546245" h="6495305">
                <a:moveTo>
                  <a:pt x="0" y="0"/>
                </a:moveTo>
                <a:lnTo>
                  <a:pt x="3546245" y="0"/>
                </a:lnTo>
                <a:lnTo>
                  <a:pt x="3546245" y="6495306"/>
                </a:lnTo>
                <a:lnTo>
                  <a:pt x="0" y="6495306"/>
                </a:lnTo>
                <a:lnTo>
                  <a:pt x="0" y="0"/>
                </a:lnTo>
                <a:close/>
              </a:path>
            </a:pathLst>
          </a:custGeom>
          <a:blipFill>
            <a:blip r:embed="rId8"/>
            <a:stretch>
              <a:fillRect/>
            </a:stretch>
          </a:blipFill>
        </p:spPr>
      </p:sp>
      <p:sp>
        <p:nvSpPr>
          <p:cNvPr id="12" name="TextBox 12"/>
          <p:cNvSpPr txBox="1"/>
          <p:nvPr/>
        </p:nvSpPr>
        <p:spPr>
          <a:xfrm>
            <a:off x="7668267" y="2515941"/>
            <a:ext cx="6924324" cy="1514475"/>
          </a:xfrm>
          <a:prstGeom prst="rect">
            <a:avLst/>
          </a:prstGeom>
        </p:spPr>
        <p:txBody>
          <a:bodyPr lIns="0" tIns="0" rIns="0" bIns="0" rtlCol="0" anchor="t">
            <a:spAutoFit/>
          </a:bodyPr>
          <a:lstStyle/>
          <a:p>
            <a:pPr marL="0" lvl="0" indent="0" algn="ctr">
              <a:lnSpc>
                <a:spcPts val="11999"/>
              </a:lnSpc>
            </a:pPr>
            <a:r>
              <a:rPr lang="en-US" sz="9999" spc="119">
                <a:solidFill>
                  <a:srgbClr val="E68369"/>
                </a:solidFill>
                <a:latin typeface="Shantell Sans"/>
                <a:ea typeface="Shantell Sans"/>
                <a:cs typeface="Shantell Sans"/>
                <a:sym typeface="Shantell Sans"/>
              </a:rPr>
              <a:t>Thank You</a:t>
            </a:r>
          </a:p>
        </p:txBody>
      </p:sp>
      <p:sp>
        <p:nvSpPr>
          <p:cNvPr id="13" name="TextBox 13"/>
          <p:cNvSpPr txBox="1"/>
          <p:nvPr/>
        </p:nvSpPr>
        <p:spPr>
          <a:xfrm>
            <a:off x="8063709" y="4020891"/>
            <a:ext cx="6729070" cy="1381125"/>
          </a:xfrm>
          <a:prstGeom prst="rect">
            <a:avLst/>
          </a:prstGeom>
        </p:spPr>
        <p:txBody>
          <a:bodyPr lIns="0" tIns="0" rIns="0" bIns="0" rtlCol="0" anchor="t">
            <a:spAutoFit/>
          </a:bodyPr>
          <a:lstStyle/>
          <a:p>
            <a:pPr algn="l">
              <a:lnSpc>
                <a:spcPts val="3600"/>
              </a:lnSpc>
            </a:pPr>
            <a:r>
              <a:rPr lang="en-US" sz="3000" spc="36">
                <a:solidFill>
                  <a:srgbClr val="E68369"/>
                </a:solidFill>
                <a:latin typeface="Shantell Sans"/>
                <a:ea typeface="Shantell Sans"/>
                <a:cs typeface="Shantell Sans"/>
                <a:sym typeface="Shantell Sans"/>
              </a:rPr>
              <a:t>Let the celebration begin.</a:t>
            </a:r>
          </a:p>
          <a:p>
            <a:pPr marL="0" lvl="0" indent="0" algn="l">
              <a:lnSpc>
                <a:spcPts val="3600"/>
              </a:lnSpc>
            </a:pPr>
            <a:r>
              <a:rPr lang="en-US" sz="3000" spc="36">
                <a:solidFill>
                  <a:srgbClr val="E68369"/>
                </a:solidFill>
                <a:latin typeface="Shantell Sans"/>
                <a:ea typeface="Shantell Sans"/>
                <a:cs typeface="Shantell Sans"/>
                <a:sym typeface="Shantell Sans"/>
              </a:rPr>
              <a:t>With FestiVerse, every fest is just a tap away.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1028700" y="645988"/>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Overview</a:t>
            </a:r>
          </a:p>
        </p:txBody>
      </p:sp>
      <p:sp>
        <p:nvSpPr>
          <p:cNvPr id="4" name="TextBox 4"/>
          <p:cNvSpPr txBox="1"/>
          <p:nvPr/>
        </p:nvSpPr>
        <p:spPr>
          <a:xfrm>
            <a:off x="1028700" y="2337471"/>
            <a:ext cx="14893450" cy="2590801"/>
          </a:xfrm>
          <a:prstGeom prst="rect">
            <a:avLst/>
          </a:prstGeom>
        </p:spPr>
        <p:txBody>
          <a:bodyPr lIns="0" tIns="0" rIns="0" bIns="0" rtlCol="0" anchor="t">
            <a:spAutoFit/>
          </a:bodyPr>
          <a:lstStyle/>
          <a:p>
            <a:pPr algn="l">
              <a:lnSpc>
                <a:spcPts val="4199"/>
              </a:lnSpc>
              <a:spcBef>
                <a:spcPct val="0"/>
              </a:spcBef>
            </a:pP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is your ultimate gateway to discovering and celebrating fests. Whether you're into music, art, food, culture, or seasonal gatherings, </a:t>
            </a: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connects you to experiences that match your vibe. The app curates events based on your interests and location, giving you a personalized feed of upcoming fests. With real-time updates, schedule details, and insider tips, you’re always in the loop and ready to join the fun.</a:t>
            </a:r>
          </a:p>
        </p:txBody>
      </p:sp>
      <p:sp>
        <p:nvSpPr>
          <p:cNvPr id="5" name="TextBox 5"/>
          <p:cNvSpPr txBox="1"/>
          <p:nvPr/>
        </p:nvSpPr>
        <p:spPr>
          <a:xfrm>
            <a:off x="1028700" y="5490247"/>
            <a:ext cx="14893450" cy="3638551"/>
          </a:xfrm>
          <a:prstGeom prst="rect">
            <a:avLst/>
          </a:prstGeom>
        </p:spPr>
        <p:txBody>
          <a:bodyPr lIns="0" tIns="0" rIns="0" bIns="0" rtlCol="0" anchor="t">
            <a:spAutoFit/>
          </a:bodyPr>
          <a:lstStyle/>
          <a:p>
            <a:pPr algn="l">
              <a:lnSpc>
                <a:spcPts val="4199"/>
              </a:lnSpc>
              <a:spcBef>
                <a:spcPct val="0"/>
              </a:spcBef>
            </a:pP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isn’t just for attendees — it’s a powerful platform for fest organizing committees too. Whether you're planning a college fest, cultural event, or a large-scale music fest, </a:t>
            </a: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helps you promote your event to a targeted and enthusiastic audience. Organizers can create official event pages, post updates, share schedules, open registrations, and manage PR all in one place. With tools to engage directly with attendees, boost visibility, and gather insights, </a:t>
            </a: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makes it easier than ever to bring your fest to life and build lasting buzz around it.</a:t>
            </a:r>
          </a:p>
        </p:txBody>
      </p:sp>
      <p:sp>
        <p:nvSpPr>
          <p:cNvPr id="6" name="Freeform 6"/>
          <p:cNvSpPr/>
          <p:nvPr/>
        </p:nvSpPr>
        <p:spPr>
          <a:xfrm rot="-5400000">
            <a:off x="15673374" y="677414"/>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658013" y="3969264"/>
            <a:ext cx="1311956" cy="1302414"/>
          </a:xfrm>
          <a:custGeom>
            <a:avLst/>
            <a:gdLst/>
            <a:ahLst/>
            <a:cxnLst/>
            <a:rect l="l" t="t" r="r" b="b"/>
            <a:pathLst>
              <a:path w="1311956" h="1302414">
                <a:moveTo>
                  <a:pt x="0" y="0"/>
                </a:moveTo>
                <a:lnTo>
                  <a:pt x="1311956" y="0"/>
                </a:lnTo>
                <a:lnTo>
                  <a:pt x="1311956" y="1302414"/>
                </a:lnTo>
                <a:lnTo>
                  <a:pt x="0" y="1302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807338" y="3969264"/>
            <a:ext cx="1311956" cy="1302414"/>
          </a:xfrm>
          <a:custGeom>
            <a:avLst/>
            <a:gdLst/>
            <a:ahLst/>
            <a:cxnLst/>
            <a:rect l="l" t="t" r="r" b="b"/>
            <a:pathLst>
              <a:path w="1311956" h="1302414">
                <a:moveTo>
                  <a:pt x="0" y="0"/>
                </a:moveTo>
                <a:lnTo>
                  <a:pt x="1311956" y="0"/>
                </a:lnTo>
                <a:lnTo>
                  <a:pt x="1311956" y="1302414"/>
                </a:lnTo>
                <a:lnTo>
                  <a:pt x="0" y="1302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1956663" y="3969264"/>
            <a:ext cx="1311956" cy="1302414"/>
          </a:xfrm>
          <a:custGeom>
            <a:avLst/>
            <a:gdLst/>
            <a:ahLst/>
            <a:cxnLst/>
            <a:rect l="l" t="t" r="r" b="b"/>
            <a:pathLst>
              <a:path w="1311956" h="1302414">
                <a:moveTo>
                  <a:pt x="0" y="0"/>
                </a:moveTo>
                <a:lnTo>
                  <a:pt x="1311956" y="0"/>
                </a:lnTo>
                <a:lnTo>
                  <a:pt x="1311956" y="1302414"/>
                </a:lnTo>
                <a:lnTo>
                  <a:pt x="0" y="1302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80000">
            <a:off x="4178669" y="4405701"/>
            <a:ext cx="1419969" cy="429541"/>
          </a:xfrm>
          <a:custGeom>
            <a:avLst/>
            <a:gdLst/>
            <a:ahLst/>
            <a:cxnLst/>
            <a:rect l="l" t="t" r="r" b="b"/>
            <a:pathLst>
              <a:path w="1419969" h="429541">
                <a:moveTo>
                  <a:pt x="0" y="0"/>
                </a:moveTo>
                <a:lnTo>
                  <a:pt x="1419969" y="0"/>
                </a:lnTo>
                <a:lnTo>
                  <a:pt x="1419969" y="429540"/>
                </a:lnTo>
                <a:lnTo>
                  <a:pt x="0" y="429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80000">
            <a:off x="9327994" y="4405701"/>
            <a:ext cx="1419969" cy="429541"/>
          </a:xfrm>
          <a:custGeom>
            <a:avLst/>
            <a:gdLst/>
            <a:ahLst/>
            <a:cxnLst/>
            <a:rect l="l" t="t" r="r" b="b"/>
            <a:pathLst>
              <a:path w="1419969" h="429541">
                <a:moveTo>
                  <a:pt x="0" y="0"/>
                </a:moveTo>
                <a:lnTo>
                  <a:pt x="1419969" y="0"/>
                </a:lnTo>
                <a:lnTo>
                  <a:pt x="1419969" y="429540"/>
                </a:lnTo>
                <a:lnTo>
                  <a:pt x="0" y="429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809152" y="2821455"/>
            <a:ext cx="3045645" cy="327625"/>
          </a:xfrm>
          <a:custGeom>
            <a:avLst/>
            <a:gdLst/>
            <a:ahLst/>
            <a:cxnLst/>
            <a:rect l="l" t="t" r="r" b="b"/>
            <a:pathLst>
              <a:path w="3045645" h="327625">
                <a:moveTo>
                  <a:pt x="0" y="0"/>
                </a:moveTo>
                <a:lnTo>
                  <a:pt x="3045645" y="0"/>
                </a:lnTo>
                <a:lnTo>
                  <a:pt x="3045645" y="327625"/>
                </a:lnTo>
                <a:lnTo>
                  <a:pt x="0" y="3276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14262035" y="8571380"/>
            <a:ext cx="3294755" cy="808713"/>
          </a:xfrm>
          <a:custGeom>
            <a:avLst/>
            <a:gdLst/>
            <a:ahLst/>
            <a:cxnLst/>
            <a:rect l="l" t="t" r="r" b="b"/>
            <a:pathLst>
              <a:path w="3294755" h="808713">
                <a:moveTo>
                  <a:pt x="0" y="0"/>
                </a:moveTo>
                <a:lnTo>
                  <a:pt x="3294756" y="0"/>
                </a:lnTo>
                <a:lnTo>
                  <a:pt x="3294756" y="808713"/>
                </a:lnTo>
                <a:lnTo>
                  <a:pt x="0" y="80871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0" name="TextBox 10"/>
          <p:cNvSpPr txBox="1"/>
          <p:nvPr/>
        </p:nvSpPr>
        <p:spPr>
          <a:xfrm>
            <a:off x="1658013" y="1687980"/>
            <a:ext cx="12604023" cy="1133475"/>
          </a:xfrm>
          <a:prstGeom prst="rect">
            <a:avLst/>
          </a:prstGeom>
        </p:spPr>
        <p:txBody>
          <a:bodyPr lIns="0" tIns="0" rIns="0" bIns="0" rtlCol="0" anchor="t">
            <a:spAutoFit/>
          </a:bodyPr>
          <a:lstStyle/>
          <a:p>
            <a:pPr marL="0" lvl="0" indent="0" algn="l">
              <a:lnSpc>
                <a:spcPts val="8999"/>
              </a:lnSpc>
              <a:spcBef>
                <a:spcPct val="0"/>
              </a:spcBef>
            </a:pPr>
            <a:r>
              <a:rPr lang="en-US" sz="7499" spc="89">
                <a:solidFill>
                  <a:srgbClr val="E68369"/>
                </a:solidFill>
                <a:latin typeface="Shantell Sans"/>
                <a:ea typeface="Shantell Sans"/>
                <a:cs typeface="Shantell Sans"/>
                <a:sym typeface="Shantell Sans"/>
              </a:rPr>
              <a:t>Goals</a:t>
            </a:r>
          </a:p>
        </p:txBody>
      </p:sp>
      <p:sp>
        <p:nvSpPr>
          <p:cNvPr id="11" name="TextBox 11"/>
          <p:cNvSpPr txBox="1"/>
          <p:nvPr/>
        </p:nvSpPr>
        <p:spPr>
          <a:xfrm>
            <a:off x="1800972" y="4163271"/>
            <a:ext cx="1026037" cy="914400"/>
          </a:xfrm>
          <a:prstGeom prst="rect">
            <a:avLst/>
          </a:prstGeom>
        </p:spPr>
        <p:txBody>
          <a:bodyPr lIns="0" tIns="0" rIns="0" bIns="0" rtlCol="0" anchor="t">
            <a:spAutoFit/>
          </a:bodyPr>
          <a:lstStyle/>
          <a:p>
            <a:pPr marL="0" lvl="0" indent="0" algn="ctr">
              <a:lnSpc>
                <a:spcPts val="7200"/>
              </a:lnSpc>
              <a:spcBef>
                <a:spcPct val="0"/>
              </a:spcBef>
            </a:pPr>
            <a:r>
              <a:rPr lang="en-US" sz="6000" spc="72">
                <a:solidFill>
                  <a:srgbClr val="E68369">
                    <a:alpha val="80000"/>
                  </a:srgbClr>
                </a:solidFill>
                <a:latin typeface="Shantell Sans"/>
                <a:ea typeface="Shantell Sans"/>
                <a:cs typeface="Shantell Sans"/>
                <a:sym typeface="Shantell Sans"/>
              </a:rPr>
              <a:t>1.</a:t>
            </a:r>
          </a:p>
        </p:txBody>
      </p:sp>
      <p:sp>
        <p:nvSpPr>
          <p:cNvPr id="12" name="TextBox 12"/>
          <p:cNvSpPr txBox="1"/>
          <p:nvPr/>
        </p:nvSpPr>
        <p:spPr>
          <a:xfrm>
            <a:off x="6950297" y="4163271"/>
            <a:ext cx="1026037" cy="914400"/>
          </a:xfrm>
          <a:prstGeom prst="rect">
            <a:avLst/>
          </a:prstGeom>
        </p:spPr>
        <p:txBody>
          <a:bodyPr lIns="0" tIns="0" rIns="0" bIns="0" rtlCol="0" anchor="t">
            <a:spAutoFit/>
          </a:bodyPr>
          <a:lstStyle/>
          <a:p>
            <a:pPr marL="0" lvl="0" indent="0" algn="ctr">
              <a:lnSpc>
                <a:spcPts val="7200"/>
              </a:lnSpc>
              <a:spcBef>
                <a:spcPct val="0"/>
              </a:spcBef>
            </a:pPr>
            <a:r>
              <a:rPr lang="en-US" sz="6000" spc="72">
                <a:solidFill>
                  <a:srgbClr val="E68369">
                    <a:alpha val="80000"/>
                  </a:srgbClr>
                </a:solidFill>
                <a:latin typeface="Shantell Sans"/>
                <a:ea typeface="Shantell Sans"/>
                <a:cs typeface="Shantell Sans"/>
                <a:sym typeface="Shantell Sans"/>
              </a:rPr>
              <a:t>2.</a:t>
            </a:r>
          </a:p>
        </p:txBody>
      </p:sp>
      <p:sp>
        <p:nvSpPr>
          <p:cNvPr id="13" name="TextBox 13"/>
          <p:cNvSpPr txBox="1"/>
          <p:nvPr/>
        </p:nvSpPr>
        <p:spPr>
          <a:xfrm>
            <a:off x="1658013" y="5631330"/>
            <a:ext cx="4172316" cy="3365500"/>
          </a:xfrm>
          <a:prstGeom prst="rect">
            <a:avLst/>
          </a:prstGeom>
        </p:spPr>
        <p:txBody>
          <a:bodyPr lIns="0" tIns="0" rIns="0" bIns="0" rtlCol="0" anchor="t">
            <a:spAutoFit/>
          </a:bodyPr>
          <a:lstStyle/>
          <a:p>
            <a:pPr algn="l">
              <a:lnSpc>
                <a:spcPts val="4200"/>
              </a:lnSpc>
              <a:spcBef>
                <a:spcPct val="0"/>
              </a:spcBef>
            </a:pPr>
            <a:r>
              <a:rPr lang="en-US" sz="3000">
                <a:solidFill>
                  <a:srgbClr val="1C0E04"/>
                </a:solidFill>
                <a:latin typeface="Nunito"/>
                <a:ea typeface="Nunito"/>
                <a:cs typeface="Nunito"/>
                <a:sym typeface="Nunito"/>
              </a:rPr>
              <a:t>Build a centralized, user-friendly platform for students to discover, explore, and participate in college fests.</a:t>
            </a:r>
          </a:p>
          <a:p>
            <a:pPr algn="l">
              <a:lnSpc>
                <a:spcPts val="2799"/>
              </a:lnSpc>
              <a:spcBef>
                <a:spcPct val="0"/>
              </a:spcBef>
            </a:pPr>
            <a:endParaRPr lang="en-US" sz="3000">
              <a:solidFill>
                <a:srgbClr val="1C0E04"/>
              </a:solidFill>
              <a:latin typeface="Nunito"/>
              <a:ea typeface="Nunito"/>
              <a:cs typeface="Nunito"/>
              <a:sym typeface="Nunito"/>
            </a:endParaRPr>
          </a:p>
          <a:p>
            <a:pPr algn="l">
              <a:lnSpc>
                <a:spcPts val="2799"/>
              </a:lnSpc>
              <a:spcBef>
                <a:spcPct val="0"/>
              </a:spcBef>
            </a:pPr>
            <a:endParaRPr lang="en-US" sz="3000">
              <a:solidFill>
                <a:srgbClr val="1C0E04"/>
              </a:solidFill>
              <a:latin typeface="Nunito"/>
              <a:ea typeface="Nunito"/>
              <a:cs typeface="Nunito"/>
              <a:sym typeface="Nunito"/>
            </a:endParaRPr>
          </a:p>
        </p:txBody>
      </p:sp>
      <p:sp>
        <p:nvSpPr>
          <p:cNvPr id="14" name="TextBox 14"/>
          <p:cNvSpPr txBox="1"/>
          <p:nvPr/>
        </p:nvSpPr>
        <p:spPr>
          <a:xfrm>
            <a:off x="6807338" y="5640855"/>
            <a:ext cx="3885056" cy="2066926"/>
          </a:xfrm>
          <a:prstGeom prst="rect">
            <a:avLst/>
          </a:prstGeom>
        </p:spPr>
        <p:txBody>
          <a:bodyPr lIns="0" tIns="0" rIns="0" bIns="0" rtlCol="0" anchor="t">
            <a:spAutoFit/>
          </a:bodyPr>
          <a:lstStyle/>
          <a:p>
            <a:pPr algn="l">
              <a:lnSpc>
                <a:spcPts val="4199"/>
              </a:lnSpc>
              <a:spcBef>
                <a:spcPct val="0"/>
              </a:spcBef>
            </a:pPr>
            <a:r>
              <a:rPr lang="en-US" sz="2999">
                <a:solidFill>
                  <a:srgbClr val="1C0E04"/>
                </a:solidFill>
                <a:latin typeface="Nunito"/>
                <a:ea typeface="Nunito"/>
                <a:cs typeface="Nunito"/>
                <a:sym typeface="Nunito"/>
              </a:rPr>
              <a:t>Provide organizers with tools to manage event visibility and PR.</a:t>
            </a:r>
          </a:p>
          <a:p>
            <a:pPr algn="l">
              <a:lnSpc>
                <a:spcPts val="4199"/>
              </a:lnSpc>
            </a:pPr>
            <a:endParaRPr lang="en-US" sz="2999">
              <a:solidFill>
                <a:srgbClr val="1C0E04"/>
              </a:solidFill>
              <a:latin typeface="Nunito"/>
              <a:ea typeface="Nunito"/>
              <a:cs typeface="Nunito"/>
              <a:sym typeface="Nunito"/>
            </a:endParaRPr>
          </a:p>
        </p:txBody>
      </p:sp>
      <p:sp>
        <p:nvSpPr>
          <p:cNvPr id="15" name="TextBox 15"/>
          <p:cNvSpPr txBox="1"/>
          <p:nvPr/>
        </p:nvSpPr>
        <p:spPr>
          <a:xfrm>
            <a:off x="11956663" y="5631330"/>
            <a:ext cx="3885056" cy="1581150"/>
          </a:xfrm>
          <a:prstGeom prst="rect">
            <a:avLst/>
          </a:prstGeom>
        </p:spPr>
        <p:txBody>
          <a:bodyPr lIns="0" tIns="0" rIns="0" bIns="0" rtlCol="0" anchor="t">
            <a:spAutoFit/>
          </a:bodyPr>
          <a:lstStyle/>
          <a:p>
            <a:pPr algn="l">
              <a:lnSpc>
                <a:spcPts val="4200"/>
              </a:lnSpc>
            </a:pPr>
            <a:r>
              <a:rPr lang="en-US" sz="3000">
                <a:solidFill>
                  <a:srgbClr val="1C0E04"/>
                </a:solidFill>
                <a:latin typeface="Nunito"/>
                <a:ea typeface="Nunito"/>
                <a:cs typeface="Nunito"/>
                <a:sym typeface="Nunito"/>
              </a:rPr>
              <a:t>Simplify access to fest details, tickets, and reminders.</a:t>
            </a:r>
          </a:p>
        </p:txBody>
      </p:sp>
      <p:sp>
        <p:nvSpPr>
          <p:cNvPr id="16" name="TextBox 16"/>
          <p:cNvSpPr txBox="1"/>
          <p:nvPr/>
        </p:nvSpPr>
        <p:spPr>
          <a:xfrm>
            <a:off x="12099623" y="4163271"/>
            <a:ext cx="1026037" cy="914400"/>
          </a:xfrm>
          <a:prstGeom prst="rect">
            <a:avLst/>
          </a:prstGeom>
        </p:spPr>
        <p:txBody>
          <a:bodyPr lIns="0" tIns="0" rIns="0" bIns="0" rtlCol="0" anchor="t">
            <a:spAutoFit/>
          </a:bodyPr>
          <a:lstStyle/>
          <a:p>
            <a:pPr marL="0" lvl="0" indent="0" algn="ctr">
              <a:lnSpc>
                <a:spcPts val="7200"/>
              </a:lnSpc>
              <a:spcBef>
                <a:spcPct val="0"/>
              </a:spcBef>
            </a:pPr>
            <a:r>
              <a:rPr lang="en-US" sz="6000" spc="72">
                <a:solidFill>
                  <a:srgbClr val="E68369">
                    <a:alpha val="80000"/>
                  </a:srgbClr>
                </a:solidFill>
                <a:latin typeface="Shantell Sans"/>
                <a:ea typeface="Shantell Sans"/>
                <a:cs typeface="Shantell Sans"/>
                <a:sym typeface="Shantell Sans"/>
              </a:rPr>
              <a:t>3.</a:t>
            </a:r>
          </a:p>
        </p:txBody>
      </p:sp>
      <p:sp>
        <p:nvSpPr>
          <p:cNvPr id="17" name="Freeform 17"/>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11">
              <a:alphaModFix amt="19999"/>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1028700" y="645988"/>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Competitor Analysis</a:t>
            </a:r>
          </a:p>
        </p:txBody>
      </p:sp>
      <p:sp>
        <p:nvSpPr>
          <p:cNvPr id="4" name="TextBox 4"/>
          <p:cNvSpPr txBox="1"/>
          <p:nvPr/>
        </p:nvSpPr>
        <p:spPr>
          <a:xfrm>
            <a:off x="1028700" y="2337471"/>
            <a:ext cx="14893450" cy="2066926"/>
          </a:xfrm>
          <a:prstGeom prst="rect">
            <a:avLst/>
          </a:prstGeom>
        </p:spPr>
        <p:txBody>
          <a:bodyPr lIns="0" tIns="0" rIns="0" bIns="0" rtlCol="0" anchor="t">
            <a:spAutoFit/>
          </a:bodyPr>
          <a:lstStyle/>
          <a:p>
            <a:pPr algn="l">
              <a:lnSpc>
                <a:spcPts val="4199"/>
              </a:lnSpc>
              <a:spcBef>
                <a:spcPct val="0"/>
              </a:spcBef>
            </a:pPr>
            <a:r>
              <a:rPr lang="en-US" sz="2999">
                <a:solidFill>
                  <a:srgbClr val="1C0E04"/>
                </a:solidFill>
                <a:latin typeface="Nunito"/>
                <a:ea typeface="Nunito"/>
                <a:cs typeface="Nunito"/>
                <a:sym typeface="Nunito"/>
              </a:rPr>
              <a:t>One app which is popular and can be a competitor is </a:t>
            </a:r>
            <a:r>
              <a:rPr lang="en-US" sz="2999" b="1">
                <a:solidFill>
                  <a:srgbClr val="1C0E04"/>
                </a:solidFill>
                <a:latin typeface="Nunito Bold"/>
                <a:ea typeface="Nunito Bold"/>
                <a:cs typeface="Nunito Bold"/>
                <a:sym typeface="Nunito Bold"/>
              </a:rPr>
              <a:t>BookMyShow. </a:t>
            </a:r>
            <a:r>
              <a:rPr lang="en-US" sz="2999">
                <a:solidFill>
                  <a:srgbClr val="1C0E04"/>
                </a:solidFill>
                <a:latin typeface="Nunito"/>
                <a:ea typeface="Nunito"/>
                <a:cs typeface="Nunito"/>
                <a:sym typeface="Nunito"/>
              </a:rPr>
              <a:t>It</a:t>
            </a:r>
            <a:r>
              <a:rPr lang="en-US" sz="2999" b="1">
                <a:solidFill>
                  <a:srgbClr val="1C0E04"/>
                </a:solidFill>
                <a:latin typeface="Nunito Bold"/>
                <a:ea typeface="Nunito Bold"/>
                <a:cs typeface="Nunito Bold"/>
                <a:sym typeface="Nunito Bold"/>
              </a:rPr>
              <a:t> </a:t>
            </a:r>
            <a:r>
              <a:rPr lang="en-US" sz="2999">
                <a:solidFill>
                  <a:srgbClr val="1C0E04"/>
                </a:solidFill>
                <a:latin typeface="Nunito"/>
                <a:ea typeface="Nunito"/>
                <a:cs typeface="Nunito"/>
                <a:sym typeface="Nunito"/>
              </a:rPr>
              <a:t>is a leading platform primarily focused on ticketing for movies, live performances, concerts, and large-scale events. It excels in offering a smooth ticket booking experience and is known for its extensive partnerships with cinemas and entertainment venues.</a:t>
            </a:r>
          </a:p>
        </p:txBody>
      </p:sp>
      <p:sp>
        <p:nvSpPr>
          <p:cNvPr id="5" name="TextBox 5"/>
          <p:cNvSpPr txBox="1"/>
          <p:nvPr/>
        </p:nvSpPr>
        <p:spPr>
          <a:xfrm>
            <a:off x="1028700" y="5139863"/>
            <a:ext cx="14893450" cy="3114676"/>
          </a:xfrm>
          <a:prstGeom prst="rect">
            <a:avLst/>
          </a:prstGeom>
        </p:spPr>
        <p:txBody>
          <a:bodyPr lIns="0" tIns="0" rIns="0" bIns="0" rtlCol="0" anchor="t">
            <a:spAutoFit/>
          </a:bodyPr>
          <a:lstStyle/>
          <a:p>
            <a:pPr algn="l">
              <a:lnSpc>
                <a:spcPts val="4199"/>
              </a:lnSpc>
              <a:spcBef>
                <a:spcPct val="0"/>
              </a:spcBef>
            </a:pPr>
            <a:r>
              <a:rPr lang="en-US" sz="2999">
                <a:solidFill>
                  <a:srgbClr val="1C0E04"/>
                </a:solidFill>
                <a:latin typeface="Nunito"/>
                <a:ea typeface="Nunito"/>
                <a:cs typeface="Nunito"/>
                <a:sym typeface="Nunito"/>
              </a:rPr>
              <a:t>Unlike </a:t>
            </a:r>
            <a:r>
              <a:rPr lang="en-US" sz="2999" b="1">
                <a:solidFill>
                  <a:srgbClr val="1C0E04"/>
                </a:solidFill>
                <a:latin typeface="Nunito Bold"/>
                <a:ea typeface="Nunito Bold"/>
                <a:cs typeface="Nunito Bold"/>
                <a:sym typeface="Nunito Bold"/>
              </a:rPr>
              <a:t>BookMyShow</a:t>
            </a:r>
            <a:r>
              <a:rPr lang="en-US" sz="2999">
                <a:solidFill>
                  <a:srgbClr val="1C0E04"/>
                </a:solidFill>
                <a:latin typeface="Nunito"/>
                <a:ea typeface="Nunito"/>
                <a:cs typeface="Nunito"/>
                <a:sym typeface="Nunito"/>
              </a:rPr>
              <a:t>, which focuses primarily on ticketing for movies and large-scale entertainment events, </a:t>
            </a: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is designed specifically for fests. It offers a space not only for attendees to discover and enjoy events, but also for organizing committees to promote, manage, and connect with their audience. With built-in social features, personalized discovery, and a community-driven vibe, </a:t>
            </a:r>
            <a:r>
              <a:rPr lang="en-US" sz="2999" b="1">
                <a:solidFill>
                  <a:srgbClr val="E68369"/>
                </a:solidFill>
                <a:latin typeface="Nunito Bold"/>
                <a:ea typeface="Nunito Bold"/>
                <a:cs typeface="Nunito Bold"/>
                <a:sym typeface="Nunito Bold"/>
              </a:rPr>
              <a:t>FestiVerse </a:t>
            </a:r>
            <a:r>
              <a:rPr lang="en-US" sz="2999">
                <a:solidFill>
                  <a:srgbClr val="1C0E04"/>
                </a:solidFill>
                <a:latin typeface="Nunito"/>
                <a:ea typeface="Nunito"/>
                <a:cs typeface="Nunito"/>
                <a:sym typeface="Nunito"/>
              </a:rPr>
              <a:t>goes beyond booking — it’s about building and experiencing the fest culture from the ground up.</a:t>
            </a:r>
          </a:p>
        </p:txBody>
      </p:sp>
      <p:sp>
        <p:nvSpPr>
          <p:cNvPr id="6" name="Freeform 6"/>
          <p:cNvSpPr/>
          <p:nvPr/>
        </p:nvSpPr>
        <p:spPr>
          <a:xfrm rot="1871705">
            <a:off x="13770245" y="941138"/>
            <a:ext cx="6069333" cy="1489745"/>
          </a:xfrm>
          <a:custGeom>
            <a:avLst/>
            <a:gdLst/>
            <a:ahLst/>
            <a:cxnLst/>
            <a:rect l="l" t="t" r="r" b="b"/>
            <a:pathLst>
              <a:path w="6069333" h="1489745">
                <a:moveTo>
                  <a:pt x="0" y="0"/>
                </a:moveTo>
                <a:lnTo>
                  <a:pt x="6069333" y="0"/>
                </a:lnTo>
                <a:lnTo>
                  <a:pt x="6069333" y="1489746"/>
                </a:lnTo>
                <a:lnTo>
                  <a:pt x="0" y="1489746"/>
                </a:lnTo>
                <a:lnTo>
                  <a:pt x="0" y="0"/>
                </a:lnTo>
                <a:close/>
              </a:path>
            </a:pathLst>
          </a:custGeom>
          <a:blipFill>
            <a:blip r:embed="rId3">
              <a:alphaModFix amt="46000"/>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rot="-5400000">
            <a:off x="14834153" y="6328638"/>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7064882" y="5476635"/>
            <a:ext cx="3664653" cy="394213"/>
          </a:xfrm>
          <a:custGeom>
            <a:avLst/>
            <a:gdLst/>
            <a:ahLst/>
            <a:cxnLst/>
            <a:rect l="l" t="t" r="r" b="b"/>
            <a:pathLst>
              <a:path w="3664653" h="394213">
                <a:moveTo>
                  <a:pt x="0" y="0"/>
                </a:moveTo>
                <a:lnTo>
                  <a:pt x="3664653" y="0"/>
                </a:lnTo>
                <a:lnTo>
                  <a:pt x="3664653" y="394213"/>
                </a:lnTo>
                <a:lnTo>
                  <a:pt x="0" y="39421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TextBox 4"/>
          <p:cNvSpPr txBox="1"/>
          <p:nvPr/>
        </p:nvSpPr>
        <p:spPr>
          <a:xfrm>
            <a:off x="5304154" y="4112789"/>
            <a:ext cx="7679692" cy="1363847"/>
          </a:xfrm>
          <a:prstGeom prst="rect">
            <a:avLst/>
          </a:prstGeom>
        </p:spPr>
        <p:txBody>
          <a:bodyPr lIns="0" tIns="0" rIns="0" bIns="0" rtlCol="0" anchor="t">
            <a:spAutoFit/>
          </a:bodyPr>
          <a:lstStyle/>
          <a:p>
            <a:pPr marL="0" lvl="0" indent="0" algn="l">
              <a:lnSpc>
                <a:spcPts val="10829"/>
              </a:lnSpc>
              <a:spcBef>
                <a:spcPct val="0"/>
              </a:spcBef>
            </a:pPr>
            <a:r>
              <a:rPr lang="en-US" sz="9024" spc="108">
                <a:solidFill>
                  <a:srgbClr val="E68369"/>
                </a:solidFill>
                <a:latin typeface="Shantell Sans"/>
                <a:ea typeface="Shantell Sans"/>
                <a:cs typeface="Shantell Sans"/>
                <a:sym typeface="Shantell Sans"/>
              </a:rPr>
              <a:t>User Persona</a:t>
            </a:r>
          </a:p>
        </p:txBody>
      </p:sp>
      <p:sp>
        <p:nvSpPr>
          <p:cNvPr id="5" name="Freeform 5"/>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6" name="Freeform 6"/>
          <p:cNvSpPr/>
          <p:nvPr/>
        </p:nvSpPr>
        <p:spPr>
          <a:xfrm rot="-2004604">
            <a:off x="-1595624" y="704495"/>
            <a:ext cx="6069333" cy="1489745"/>
          </a:xfrm>
          <a:custGeom>
            <a:avLst/>
            <a:gdLst/>
            <a:ahLst/>
            <a:cxnLst/>
            <a:rect l="l" t="t" r="r" b="b"/>
            <a:pathLst>
              <a:path w="6069333" h="1489745">
                <a:moveTo>
                  <a:pt x="0" y="0"/>
                </a:moveTo>
                <a:lnTo>
                  <a:pt x="6069333" y="0"/>
                </a:lnTo>
                <a:lnTo>
                  <a:pt x="6069333" y="1489745"/>
                </a:lnTo>
                <a:lnTo>
                  <a:pt x="0" y="1489745"/>
                </a:lnTo>
                <a:lnTo>
                  <a:pt x="0" y="0"/>
                </a:lnTo>
                <a:close/>
              </a:path>
            </a:pathLst>
          </a:custGeom>
          <a:blipFill>
            <a:blip r:embed="rId6">
              <a:alphaModFix amt="46000"/>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9145553">
            <a:off x="-902812" y="7913265"/>
            <a:ext cx="3863025" cy="2690070"/>
          </a:xfrm>
          <a:custGeom>
            <a:avLst/>
            <a:gdLst/>
            <a:ahLst/>
            <a:cxnLst/>
            <a:rect l="l" t="t" r="r" b="b"/>
            <a:pathLst>
              <a:path w="3863025" h="2690070">
                <a:moveTo>
                  <a:pt x="0" y="0"/>
                </a:moveTo>
                <a:lnTo>
                  <a:pt x="3863024" y="0"/>
                </a:lnTo>
                <a:lnTo>
                  <a:pt x="3863024" y="2690070"/>
                </a:lnTo>
                <a:lnTo>
                  <a:pt x="0" y="2690070"/>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85000"/>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3211252" y="-431770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85000"/>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1377053" flipH="1">
            <a:off x="15020599" y="43179"/>
            <a:ext cx="2802801" cy="3608255"/>
          </a:xfrm>
          <a:custGeom>
            <a:avLst/>
            <a:gdLst/>
            <a:ahLst/>
            <a:cxnLst/>
            <a:rect l="l" t="t" r="r" b="b"/>
            <a:pathLst>
              <a:path w="2802801" h="3608255">
                <a:moveTo>
                  <a:pt x="2802801" y="0"/>
                </a:moveTo>
                <a:lnTo>
                  <a:pt x="0" y="0"/>
                </a:lnTo>
                <a:lnTo>
                  <a:pt x="0" y="3608255"/>
                </a:lnTo>
                <a:lnTo>
                  <a:pt x="2802801" y="3608255"/>
                </a:lnTo>
                <a:lnTo>
                  <a:pt x="2802801"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rot="-5400000">
            <a:off x="4971833" y="8278454"/>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5" name="Freeform 5"/>
          <p:cNvSpPr/>
          <p:nvPr/>
        </p:nvSpPr>
        <p:spPr>
          <a:xfrm>
            <a:off x="2025534" y="3354567"/>
            <a:ext cx="2097387" cy="2097387"/>
          </a:xfrm>
          <a:custGeom>
            <a:avLst/>
            <a:gdLst/>
            <a:ahLst/>
            <a:cxnLst/>
            <a:rect l="l" t="t" r="r" b="b"/>
            <a:pathLst>
              <a:path w="2097387" h="2097387">
                <a:moveTo>
                  <a:pt x="0" y="0"/>
                </a:moveTo>
                <a:lnTo>
                  <a:pt x="2097386" y="0"/>
                </a:lnTo>
                <a:lnTo>
                  <a:pt x="2097386" y="2097387"/>
                </a:lnTo>
                <a:lnTo>
                  <a:pt x="0" y="2097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5739246" y="3354567"/>
            <a:ext cx="2097387" cy="2097387"/>
          </a:xfrm>
          <a:custGeom>
            <a:avLst/>
            <a:gdLst/>
            <a:ahLst/>
            <a:cxnLst/>
            <a:rect l="l" t="t" r="r" b="b"/>
            <a:pathLst>
              <a:path w="2097387" h="2097387">
                <a:moveTo>
                  <a:pt x="0" y="0"/>
                </a:moveTo>
                <a:lnTo>
                  <a:pt x="2097387" y="0"/>
                </a:lnTo>
                <a:lnTo>
                  <a:pt x="2097387" y="2097387"/>
                </a:lnTo>
                <a:lnTo>
                  <a:pt x="0" y="20973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177076" y="3354567"/>
            <a:ext cx="2097387" cy="2097387"/>
          </a:xfrm>
          <a:custGeom>
            <a:avLst/>
            <a:gdLst/>
            <a:ahLst/>
            <a:cxnLst/>
            <a:rect l="l" t="t" r="r" b="b"/>
            <a:pathLst>
              <a:path w="2097387" h="2097387">
                <a:moveTo>
                  <a:pt x="0" y="0"/>
                </a:moveTo>
                <a:lnTo>
                  <a:pt x="2097386" y="0"/>
                </a:lnTo>
                <a:lnTo>
                  <a:pt x="2097386" y="2097387"/>
                </a:lnTo>
                <a:lnTo>
                  <a:pt x="0" y="20973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452959" y="3354567"/>
            <a:ext cx="2107791" cy="2107791"/>
          </a:xfrm>
          <a:custGeom>
            <a:avLst/>
            <a:gdLst/>
            <a:ahLst/>
            <a:cxnLst/>
            <a:rect l="l" t="t" r="r" b="b"/>
            <a:pathLst>
              <a:path w="2107791" h="2107791">
                <a:moveTo>
                  <a:pt x="0" y="0"/>
                </a:moveTo>
                <a:lnTo>
                  <a:pt x="2107791" y="0"/>
                </a:lnTo>
                <a:lnTo>
                  <a:pt x="2107791" y="2107792"/>
                </a:lnTo>
                <a:lnTo>
                  <a:pt x="0" y="21077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028700" y="1239715"/>
            <a:ext cx="12604023" cy="1133475"/>
          </a:xfrm>
          <a:prstGeom prst="rect">
            <a:avLst/>
          </a:prstGeom>
        </p:spPr>
        <p:txBody>
          <a:bodyPr lIns="0" tIns="0" rIns="0" bIns="0" rtlCol="0" anchor="t">
            <a:spAutoFit/>
          </a:bodyPr>
          <a:lstStyle/>
          <a:p>
            <a:pPr marL="0" lvl="0" indent="0" algn="l">
              <a:lnSpc>
                <a:spcPts val="8999"/>
              </a:lnSpc>
            </a:pPr>
            <a:r>
              <a:rPr lang="en-US" sz="7499" spc="89">
                <a:solidFill>
                  <a:srgbClr val="E68369"/>
                </a:solidFill>
                <a:latin typeface="Shantell Sans"/>
                <a:ea typeface="Shantell Sans"/>
                <a:cs typeface="Shantell Sans"/>
                <a:sym typeface="Shantell Sans"/>
              </a:rPr>
              <a:t>Survey Insights</a:t>
            </a:r>
          </a:p>
        </p:txBody>
      </p:sp>
      <p:sp>
        <p:nvSpPr>
          <p:cNvPr id="10" name="TextBox 10"/>
          <p:cNvSpPr txBox="1"/>
          <p:nvPr/>
        </p:nvSpPr>
        <p:spPr>
          <a:xfrm>
            <a:off x="1304331" y="6032468"/>
            <a:ext cx="3539792" cy="1047750"/>
          </a:xfrm>
          <a:prstGeom prst="rect">
            <a:avLst/>
          </a:prstGeom>
        </p:spPr>
        <p:txBody>
          <a:bodyPr lIns="0" tIns="0" rIns="0" bIns="0" rtlCol="0" anchor="t">
            <a:spAutoFit/>
          </a:bodyPr>
          <a:lstStyle/>
          <a:p>
            <a:pPr algn="ctr">
              <a:lnSpc>
                <a:spcPts val="4200"/>
              </a:lnSpc>
              <a:spcBef>
                <a:spcPct val="0"/>
              </a:spcBef>
            </a:pPr>
            <a:r>
              <a:rPr lang="en-US" sz="3000">
                <a:solidFill>
                  <a:srgbClr val="7A230C"/>
                </a:solidFill>
                <a:latin typeface="Nunito"/>
                <a:ea typeface="Nunito"/>
                <a:cs typeface="Nunito"/>
                <a:sym typeface="Nunito"/>
              </a:rPr>
              <a:t>Respondents aged 18–24</a:t>
            </a:r>
          </a:p>
        </p:txBody>
      </p:sp>
      <p:sp>
        <p:nvSpPr>
          <p:cNvPr id="11" name="TextBox 11"/>
          <p:cNvSpPr txBox="1"/>
          <p:nvPr/>
        </p:nvSpPr>
        <p:spPr>
          <a:xfrm>
            <a:off x="1304331" y="8210550"/>
            <a:ext cx="14641418" cy="1047750"/>
          </a:xfrm>
          <a:prstGeom prst="rect">
            <a:avLst/>
          </a:prstGeom>
        </p:spPr>
        <p:txBody>
          <a:bodyPr lIns="0" tIns="0" rIns="0" bIns="0" rtlCol="0" anchor="t">
            <a:spAutoFit/>
          </a:bodyPr>
          <a:lstStyle/>
          <a:p>
            <a:pPr algn="l">
              <a:lnSpc>
                <a:spcPts val="4200"/>
              </a:lnSpc>
            </a:pPr>
            <a:r>
              <a:rPr lang="en-US" sz="3000">
                <a:solidFill>
                  <a:srgbClr val="1C0E04"/>
                </a:solidFill>
                <a:latin typeface="Nunito"/>
                <a:ea typeface="Nunito"/>
                <a:cs typeface="Nunito"/>
                <a:sym typeface="Nunito"/>
              </a:rPr>
              <a:t>Top Features Wanted: </a:t>
            </a:r>
            <a:r>
              <a:rPr lang="en-US" sz="3000">
                <a:solidFill>
                  <a:srgbClr val="7A230C"/>
                </a:solidFill>
                <a:latin typeface="Nunito"/>
                <a:ea typeface="Nunito"/>
                <a:cs typeface="Nunito"/>
                <a:sym typeface="Nunito"/>
              </a:rPr>
              <a:t>Ticket Booking, Fest Listings, Notifications</a:t>
            </a:r>
          </a:p>
          <a:p>
            <a:pPr algn="l">
              <a:lnSpc>
                <a:spcPts val="4200"/>
              </a:lnSpc>
              <a:spcBef>
                <a:spcPct val="0"/>
              </a:spcBef>
            </a:pPr>
            <a:endParaRPr lang="en-US" sz="3000">
              <a:solidFill>
                <a:srgbClr val="7A230C"/>
              </a:solidFill>
              <a:latin typeface="Nunito"/>
              <a:ea typeface="Nunito"/>
              <a:cs typeface="Nunito"/>
              <a:sym typeface="Nunito"/>
            </a:endParaRPr>
          </a:p>
        </p:txBody>
      </p:sp>
      <p:sp>
        <p:nvSpPr>
          <p:cNvPr id="12" name="TextBox 12"/>
          <p:cNvSpPr txBox="1"/>
          <p:nvPr/>
        </p:nvSpPr>
        <p:spPr>
          <a:xfrm>
            <a:off x="5085248" y="6032468"/>
            <a:ext cx="3539792" cy="1047750"/>
          </a:xfrm>
          <a:prstGeom prst="rect">
            <a:avLst/>
          </a:prstGeom>
        </p:spPr>
        <p:txBody>
          <a:bodyPr lIns="0" tIns="0" rIns="0" bIns="0" rtlCol="0" anchor="t">
            <a:spAutoFit/>
          </a:bodyPr>
          <a:lstStyle/>
          <a:p>
            <a:pPr algn="ctr">
              <a:lnSpc>
                <a:spcPts val="4200"/>
              </a:lnSpc>
              <a:spcBef>
                <a:spcPct val="0"/>
              </a:spcBef>
            </a:pPr>
            <a:r>
              <a:rPr lang="en-US" sz="3000">
                <a:solidFill>
                  <a:srgbClr val="7A230C"/>
                </a:solidFill>
                <a:latin typeface="Nunito"/>
                <a:ea typeface="Nunito"/>
                <a:cs typeface="Nunito"/>
                <a:sym typeface="Nunito"/>
              </a:rPr>
              <a:t>Want fests close to location</a:t>
            </a:r>
          </a:p>
        </p:txBody>
      </p:sp>
      <p:sp>
        <p:nvSpPr>
          <p:cNvPr id="13" name="TextBox 13"/>
          <p:cNvSpPr txBox="1"/>
          <p:nvPr/>
        </p:nvSpPr>
        <p:spPr>
          <a:xfrm>
            <a:off x="8863165" y="6032468"/>
            <a:ext cx="3539792" cy="1047750"/>
          </a:xfrm>
          <a:prstGeom prst="rect">
            <a:avLst/>
          </a:prstGeom>
        </p:spPr>
        <p:txBody>
          <a:bodyPr lIns="0" tIns="0" rIns="0" bIns="0" rtlCol="0" anchor="t">
            <a:spAutoFit/>
          </a:bodyPr>
          <a:lstStyle/>
          <a:p>
            <a:pPr algn="ctr">
              <a:lnSpc>
                <a:spcPts val="4200"/>
              </a:lnSpc>
              <a:spcBef>
                <a:spcPct val="0"/>
              </a:spcBef>
            </a:pPr>
            <a:r>
              <a:rPr lang="en-US" sz="3000">
                <a:solidFill>
                  <a:srgbClr val="7A230C"/>
                </a:solidFill>
                <a:latin typeface="Nunito"/>
                <a:ea typeface="Nunito"/>
                <a:cs typeface="Nunito"/>
                <a:sym typeface="Nunito"/>
              </a:rPr>
              <a:t>Discover fests via social media</a:t>
            </a:r>
          </a:p>
        </p:txBody>
      </p:sp>
      <p:sp>
        <p:nvSpPr>
          <p:cNvPr id="14" name="TextBox 14"/>
          <p:cNvSpPr txBox="1"/>
          <p:nvPr/>
        </p:nvSpPr>
        <p:spPr>
          <a:xfrm>
            <a:off x="12658133" y="6032468"/>
            <a:ext cx="3539792" cy="1047750"/>
          </a:xfrm>
          <a:prstGeom prst="rect">
            <a:avLst/>
          </a:prstGeom>
        </p:spPr>
        <p:txBody>
          <a:bodyPr lIns="0" tIns="0" rIns="0" bIns="0" rtlCol="0" anchor="t">
            <a:spAutoFit/>
          </a:bodyPr>
          <a:lstStyle/>
          <a:p>
            <a:pPr algn="ctr">
              <a:lnSpc>
                <a:spcPts val="4200"/>
              </a:lnSpc>
              <a:spcBef>
                <a:spcPct val="0"/>
              </a:spcBef>
            </a:pPr>
            <a:r>
              <a:rPr lang="en-US" sz="3000">
                <a:solidFill>
                  <a:srgbClr val="7A230C"/>
                </a:solidFill>
                <a:latin typeface="Nunito"/>
                <a:ea typeface="Nunito"/>
                <a:cs typeface="Nunito"/>
                <a:sym typeface="Nunito"/>
              </a:rPr>
              <a:t>Interested in a fest platform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623</Words>
  <Application>Microsoft Office PowerPoint</Application>
  <PresentationFormat>Custom</PresentationFormat>
  <Paragraphs>65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Shantell Sans</vt:lpstr>
      <vt:lpstr>Arial</vt:lpstr>
      <vt:lpstr>Raleway</vt:lpstr>
      <vt:lpstr>Nunito Bold</vt:lpstr>
      <vt:lpstr>Nunito</vt:lpstr>
      <vt:lpstr>Raleway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Peach Cute Hand Drawn Playful Group Project Presentation</dc:title>
  <dc:creator>Herik</dc:creator>
  <cp:lastModifiedBy>Kiran Patel</cp:lastModifiedBy>
  <cp:revision>3</cp:revision>
  <dcterms:created xsi:type="dcterms:W3CDTF">2006-08-16T00:00:00Z</dcterms:created>
  <dcterms:modified xsi:type="dcterms:W3CDTF">2025-04-12T18:19:10Z</dcterms:modified>
  <dc:identifier>DAGjp2U17cw</dc:identifier>
</cp:coreProperties>
</file>